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3" r:id="rId3"/>
    <p:sldMasterId id="2147483685" r:id="rId4"/>
    <p:sldMasterId id="2147483697" r:id="rId5"/>
  </p:sldMasterIdLst>
  <p:notesMasterIdLst>
    <p:notesMasterId r:id="rId4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89" r:id="rId22"/>
    <p:sldId id="290" r:id="rId23"/>
    <p:sldId id="291" r:id="rId24"/>
    <p:sldId id="292" r:id="rId25"/>
    <p:sldId id="293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95" r:id="rId39"/>
    <p:sldId id="296" r:id="rId40"/>
    <p:sldId id="284" r:id="rId41"/>
    <p:sldId id="285" r:id="rId42"/>
    <p:sldId id="286" r:id="rId43"/>
    <p:sldId id="287" r:id="rId44"/>
    <p:sldId id="294" r:id="rId45"/>
  </p:sldIdLst>
  <p:sldSz cx="24384000" cy="13716000"/>
  <p:notesSz cx="6858000" cy="9144000"/>
  <p:embeddedFontLst>
    <p:embeddedFont>
      <p:font typeface="Microsoft JhengHei" panose="020B0604030504040204" pitchFamily="34" charset="-120"/>
      <p:regular r:id="rId47"/>
      <p:bold r:id="rId48"/>
    </p:embeddedFont>
    <p:embeddedFont>
      <p:font typeface="Microsoft JhengHei" panose="020B0604030504040204" pitchFamily="34" charset="-120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Helvetica Neue" panose="02020500000000000000" charset="0"/>
      <p:regular r:id="rId53"/>
      <p:bold r:id="rId54"/>
      <p:italic r:id="rId55"/>
      <p:boldItalic r:id="rId56"/>
    </p:embeddedFont>
    <p:embeddedFont>
      <p:font typeface="Helvetica Neue Light" panose="02020500000000000000" charset="0"/>
      <p:regular r:id="rId57"/>
      <p:bold r:id="rId58"/>
      <p:italic r:id="rId59"/>
      <p:boldItalic r:id="rId60"/>
    </p:embeddedFont>
    <p:embeddedFont>
      <p:font typeface="Quattrocento Sans" panose="02020500000000000000" charset="0"/>
      <p:bold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9AA0A6"/>
          </p15:clr>
        </p15:guide>
        <p15:guide id="2" pos="76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j4s4znWqWBoVnKRIWUW7ACBsJE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300" y="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customschemas.google.com/relationships/presentationmetadata" Target="metadata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5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Google Shape;469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fld id="{00000000-1234-1234-1234-123412341234}" type="slidenum">
              <a:rPr lang="en-US" alt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3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bf522cd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bf522cd5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bf522cd51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7bf522cd5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376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649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451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614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，換句話說日本樂天的商品於台灣露天可被搜尋、購買。此外，台灣的樂天信用卡優惠將同步在網家的購物網站上進行推廣，網家也將於 </a:t>
            </a:r>
            <a:r>
              <a:rPr lang="en-US" altLang="zh-TW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PChome</a:t>
            </a:r>
            <a:r>
              <a:rPr lang="en-US" altLang="zh-TW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24h </a:t>
            </a:r>
            <a:r>
              <a:rPr lang="zh-TW" alt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購物銷售樂天的 </a:t>
            </a:r>
            <a:r>
              <a:rPr lang="en-US" altLang="zh-TW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Kobo </a:t>
            </a:r>
            <a:r>
              <a:rPr lang="zh-TW" alt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電子書閱讀器。多面像的合作計畫將分階段針對系統工程、用戶數據、會員點數、登入整合等逐步進行，預計 </a:t>
            </a:r>
            <a:r>
              <a:rPr lang="en-US" altLang="zh-TW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6 </a:t>
            </a:r>
            <a:r>
              <a:rPr lang="zh-TW" alt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個月內消費者就能看到合作成果。</a:t>
            </a:r>
            <a:endParaRPr dirty="0"/>
          </a:p>
        </p:txBody>
      </p:sp>
      <p:sp>
        <p:nvSpPr>
          <p:cNvPr id="492" name="Google Shape;4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369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cff9123e5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6cff9123e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cff9123e5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6cff9123e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470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519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bf522cd5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bf522cd51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638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副標題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5pPr>
            <a:lvl6pPr marL="2743200" lvl="5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22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言語錄">
  <p:cSld name="名言語錄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>
            <a:spLocks noGrp="1"/>
          </p:cNvSpPr>
          <p:nvPr>
            <p:ph type="body" idx="1"/>
          </p:nvPr>
        </p:nvSpPr>
        <p:spPr>
          <a:xfrm>
            <a:off x="4833937" y="8947546"/>
            <a:ext cx="14716126" cy="71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i="1"/>
            </a:lvl1pPr>
            <a:lvl2pPr marL="914400" lvl="1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2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sz="4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">
  <p:cSld name="照片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8"/>
          <p:cNvSpPr>
            <a:spLocks noGrp="1"/>
          </p:cNvSpPr>
          <p:nvPr>
            <p:ph type="pic" idx="2"/>
          </p:nvPr>
        </p:nvSpPr>
        <p:spPr>
          <a:xfrm>
            <a:off x="1712269" y="0"/>
            <a:ext cx="20959462" cy="13983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48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1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1" cy="33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1" name="Google Shape;71;p70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0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0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1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1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1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1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2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2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72"/>
          <p:cNvSpPr txBox="1">
            <a:spLocks noGrp="1"/>
          </p:cNvSpPr>
          <p:nvPr>
            <p:ph type="body" idx="2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72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2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2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3"/>
          <p:cNvSpPr txBox="1">
            <a:spLocks noGrp="1"/>
          </p:cNvSpPr>
          <p:nvPr>
            <p:ph type="title"/>
          </p:nvPr>
        </p:nvSpPr>
        <p:spPr>
          <a:xfrm>
            <a:off x="1679576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3"/>
          <p:cNvSpPr txBox="1"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90" name="Google Shape;90;p73"/>
          <p:cNvSpPr txBox="1">
            <a:spLocks noGrp="1"/>
          </p:cNvSpPr>
          <p:nvPr>
            <p:ph type="body" idx="2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73"/>
          <p:cNvSpPr txBox="1">
            <a:spLocks noGrp="1"/>
          </p:cNvSpPr>
          <p:nvPr>
            <p:ph type="body" idx="3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92" name="Google Shape;92;p73"/>
          <p:cNvSpPr txBox="1">
            <a:spLocks noGrp="1"/>
          </p:cNvSpPr>
          <p:nvPr>
            <p:ph type="body" idx="4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73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3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4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4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7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ldNum" idx="12"/>
          </p:nvPr>
        </p:nvSpPr>
        <p:spPr>
          <a:xfrm>
            <a:off x="11942780" y="13073062"/>
            <a:ext cx="488915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6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6"/>
          <p:cNvSpPr txBox="1">
            <a:spLocks noGrp="1"/>
          </p:cNvSpPr>
          <p:nvPr>
            <p:ph type="body" idx="1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635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marL="914400" lvl="1" indent="-584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marL="1371600" lvl="2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marL="1828800" lvl="3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marL="3200400" lvl="6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marL="3657600" lvl="7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marL="4114800" lvl="8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>
            <a:endParaRPr/>
          </a:p>
        </p:txBody>
      </p:sp>
      <p:sp>
        <p:nvSpPr>
          <p:cNvPr id="108" name="Google Shape;108;p76"/>
          <p:cNvSpPr txBox="1">
            <a:spLocks noGrp="1"/>
          </p:cNvSpPr>
          <p:nvPr>
            <p:ph type="body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9" name="Google Shape;109;p76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6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6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7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7"/>
          <p:cNvSpPr>
            <a:spLocks noGrp="1"/>
          </p:cNvSpPr>
          <p:nvPr>
            <p:ph type="pic" idx="2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77"/>
          <p:cNvSpPr txBox="1">
            <a:spLocks noGrp="1"/>
          </p:cNvSpPr>
          <p:nvPr>
            <p:ph type="body" idx="1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6" name="Google Shape;116;p7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78"/>
          <p:cNvSpPr txBox="1">
            <a:spLocks noGrp="1"/>
          </p:cNvSpPr>
          <p:nvPr>
            <p:ph type="body" idx="1"/>
          </p:nvPr>
        </p:nvSpPr>
        <p:spPr>
          <a:xfrm rot="5400000">
            <a:off x="7840662" y="-2513012"/>
            <a:ext cx="8702676" cy="210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7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9"/>
          <p:cNvSpPr txBox="1">
            <a:spLocks noGrp="1"/>
          </p:cNvSpPr>
          <p:nvPr>
            <p:ph type="title"/>
          </p:nvPr>
        </p:nvSpPr>
        <p:spPr>
          <a:xfrm rot="5400000">
            <a:off x="14266862" y="3913188"/>
            <a:ext cx="11623676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79"/>
          <p:cNvSpPr txBox="1">
            <a:spLocks noGrp="1"/>
          </p:cNvSpPr>
          <p:nvPr>
            <p:ph type="body" idx="1"/>
          </p:nvPr>
        </p:nvSpPr>
        <p:spPr>
          <a:xfrm rot="5400000">
            <a:off x="3598862" y="-1192212"/>
            <a:ext cx="11623676" cy="15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7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7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7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1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1" cy="33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46" name="Google Shape;146;p50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0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0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1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1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51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1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2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52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52"/>
          <p:cNvSpPr txBox="1">
            <a:spLocks noGrp="1"/>
          </p:cNvSpPr>
          <p:nvPr>
            <p:ph type="body" idx="2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52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2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2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3"/>
          <p:cNvSpPr txBox="1">
            <a:spLocks noGrp="1"/>
          </p:cNvSpPr>
          <p:nvPr>
            <p:ph type="title"/>
          </p:nvPr>
        </p:nvSpPr>
        <p:spPr>
          <a:xfrm>
            <a:off x="1679576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3"/>
          <p:cNvSpPr txBox="1"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65" name="Google Shape;165;p53"/>
          <p:cNvSpPr txBox="1">
            <a:spLocks noGrp="1"/>
          </p:cNvSpPr>
          <p:nvPr>
            <p:ph type="body" idx="2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53"/>
          <p:cNvSpPr txBox="1">
            <a:spLocks noGrp="1"/>
          </p:cNvSpPr>
          <p:nvPr>
            <p:ph type="body" idx="3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67" name="Google Shape;167;p53"/>
          <p:cNvSpPr txBox="1">
            <a:spLocks noGrp="1"/>
          </p:cNvSpPr>
          <p:nvPr>
            <p:ph type="body" idx="4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53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53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4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4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項目符號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0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6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6"/>
          <p:cNvSpPr txBox="1">
            <a:spLocks noGrp="1"/>
          </p:cNvSpPr>
          <p:nvPr>
            <p:ph type="body" idx="1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635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marL="914400" lvl="1" indent="-584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marL="1371600" lvl="2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marL="1828800" lvl="3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marL="3200400" lvl="6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marL="3657600" lvl="7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marL="4114800" lvl="8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>
            <a:endParaRPr/>
          </a:p>
        </p:txBody>
      </p:sp>
      <p:sp>
        <p:nvSpPr>
          <p:cNvPr id="183" name="Google Shape;183;p56"/>
          <p:cNvSpPr txBox="1">
            <a:spLocks noGrp="1"/>
          </p:cNvSpPr>
          <p:nvPr>
            <p:ph type="body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4" name="Google Shape;184;p56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6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7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57"/>
          <p:cNvSpPr>
            <a:spLocks noGrp="1"/>
          </p:cNvSpPr>
          <p:nvPr>
            <p:ph type="pic" idx="2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57"/>
          <p:cNvSpPr txBox="1">
            <a:spLocks noGrp="1"/>
          </p:cNvSpPr>
          <p:nvPr>
            <p:ph type="body" idx="1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8"/>
          <p:cNvSpPr txBox="1">
            <a:spLocks noGrp="1"/>
          </p:cNvSpPr>
          <p:nvPr>
            <p:ph type="body" idx="1"/>
          </p:nvPr>
        </p:nvSpPr>
        <p:spPr>
          <a:xfrm rot="5400000">
            <a:off x="7840662" y="-2513012"/>
            <a:ext cx="8702676" cy="210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9"/>
          <p:cNvSpPr txBox="1">
            <a:spLocks noGrp="1"/>
          </p:cNvSpPr>
          <p:nvPr>
            <p:ph type="title"/>
          </p:nvPr>
        </p:nvSpPr>
        <p:spPr>
          <a:xfrm rot="5400000">
            <a:off x="14266862" y="3913188"/>
            <a:ext cx="11623676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9"/>
          <p:cNvSpPr txBox="1">
            <a:spLocks noGrp="1"/>
          </p:cNvSpPr>
          <p:nvPr>
            <p:ph type="body" idx="1"/>
          </p:nvPr>
        </p:nvSpPr>
        <p:spPr>
          <a:xfrm rot="5400000">
            <a:off x="3598862" y="-1192212"/>
            <a:ext cx="11623676" cy="15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5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1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6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1" cy="33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1" name="Google Shape;221;p60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60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60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1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1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61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61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6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2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62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62"/>
          <p:cNvSpPr txBox="1">
            <a:spLocks noGrp="1"/>
          </p:cNvSpPr>
          <p:nvPr>
            <p:ph type="body" idx="2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62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62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2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3"/>
          <p:cNvSpPr txBox="1">
            <a:spLocks noGrp="1"/>
          </p:cNvSpPr>
          <p:nvPr>
            <p:ph type="title"/>
          </p:nvPr>
        </p:nvSpPr>
        <p:spPr>
          <a:xfrm>
            <a:off x="1679576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63"/>
          <p:cNvSpPr txBox="1"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240" name="Google Shape;240;p63"/>
          <p:cNvSpPr txBox="1">
            <a:spLocks noGrp="1"/>
          </p:cNvSpPr>
          <p:nvPr>
            <p:ph type="body" idx="2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63"/>
          <p:cNvSpPr txBox="1">
            <a:spLocks noGrp="1"/>
          </p:cNvSpPr>
          <p:nvPr>
            <p:ph type="body" idx="3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242" name="Google Shape;242;p63"/>
          <p:cNvSpPr txBox="1">
            <a:spLocks noGrp="1"/>
          </p:cNvSpPr>
          <p:nvPr>
            <p:ph type="body" idx="4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63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3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中央">
  <p:cSld name="大標題 - 中央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4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64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6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6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6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66"/>
          <p:cNvSpPr txBox="1">
            <a:spLocks noGrp="1"/>
          </p:cNvSpPr>
          <p:nvPr>
            <p:ph type="body" idx="1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635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marL="914400" lvl="1" indent="-584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marL="1371600" lvl="2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marL="1828800" lvl="3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marL="3200400" lvl="6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marL="3657600" lvl="7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marL="4114800" lvl="8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>
            <a:endParaRPr/>
          </a:p>
        </p:txBody>
      </p:sp>
      <p:sp>
        <p:nvSpPr>
          <p:cNvPr id="258" name="Google Shape;258;p66"/>
          <p:cNvSpPr txBox="1">
            <a:spLocks noGrp="1"/>
          </p:cNvSpPr>
          <p:nvPr>
            <p:ph type="body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9" name="Google Shape;259;p66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66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67"/>
          <p:cNvSpPr>
            <a:spLocks noGrp="1"/>
          </p:cNvSpPr>
          <p:nvPr>
            <p:ph type="pic" idx="2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67"/>
          <p:cNvSpPr txBox="1">
            <a:spLocks noGrp="1"/>
          </p:cNvSpPr>
          <p:nvPr>
            <p:ph type="body" idx="1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6" name="Google Shape;266;p6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8"/>
          <p:cNvSpPr txBox="1">
            <a:spLocks noGrp="1"/>
          </p:cNvSpPr>
          <p:nvPr>
            <p:ph type="body" idx="1"/>
          </p:nvPr>
        </p:nvSpPr>
        <p:spPr>
          <a:xfrm rot="5400000">
            <a:off x="7840662" y="-2513012"/>
            <a:ext cx="8702676" cy="210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6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6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9"/>
          <p:cNvSpPr txBox="1">
            <a:spLocks noGrp="1"/>
          </p:cNvSpPr>
          <p:nvPr>
            <p:ph type="title"/>
          </p:nvPr>
        </p:nvSpPr>
        <p:spPr>
          <a:xfrm rot="5400000">
            <a:off x="14266862" y="3913188"/>
            <a:ext cx="11623676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69"/>
          <p:cNvSpPr txBox="1">
            <a:spLocks noGrp="1"/>
          </p:cNvSpPr>
          <p:nvPr>
            <p:ph type="body" idx="1"/>
          </p:nvPr>
        </p:nvSpPr>
        <p:spPr>
          <a:xfrm rot="5400000">
            <a:off x="3598862" y="-1192212"/>
            <a:ext cx="11623676" cy="15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6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6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0"/>
          <p:cNvSpPr txBox="1">
            <a:spLocks noGrp="1"/>
          </p:cNvSpPr>
          <p:nvPr>
            <p:ph type="ctrTitle"/>
          </p:nvPr>
        </p:nvSpPr>
        <p:spPr>
          <a:xfrm>
            <a:off x="3048000" y="2244726"/>
            <a:ext cx="18288001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80"/>
          <p:cNvSpPr txBox="1">
            <a:spLocks noGrp="1"/>
          </p:cNvSpPr>
          <p:nvPr>
            <p:ph type="subTitle" idx="1"/>
          </p:nvPr>
        </p:nvSpPr>
        <p:spPr>
          <a:xfrm>
            <a:off x="3048000" y="7204076"/>
            <a:ext cx="18288001" cy="33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96" name="Google Shape;296;p80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80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80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1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81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81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81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8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2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82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82"/>
          <p:cNvSpPr txBox="1">
            <a:spLocks noGrp="1"/>
          </p:cNvSpPr>
          <p:nvPr>
            <p:ph type="body" idx="2"/>
          </p:nvPr>
        </p:nvSpPr>
        <p:spPr>
          <a:xfrm>
            <a:off x="12344400" y="3651250"/>
            <a:ext cx="10363200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82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82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82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直式">
  <p:cSld name="照片 - 直式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>
            <a:spLocks noGrp="1"/>
          </p:cNvSpPr>
          <p:nvPr>
            <p:ph type="pic" idx="2"/>
          </p:nvPr>
        </p:nvSpPr>
        <p:spPr>
          <a:xfrm>
            <a:off x="6231433" y="863203"/>
            <a:ext cx="17439682" cy="1162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42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body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5pPr>
            <a:lvl6pPr marL="2743200" lvl="5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3"/>
          <p:cNvSpPr txBox="1">
            <a:spLocks noGrp="1"/>
          </p:cNvSpPr>
          <p:nvPr>
            <p:ph type="title"/>
          </p:nvPr>
        </p:nvSpPr>
        <p:spPr>
          <a:xfrm>
            <a:off x="1679576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83"/>
          <p:cNvSpPr txBox="1"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315" name="Google Shape;315;p83"/>
          <p:cNvSpPr txBox="1">
            <a:spLocks noGrp="1"/>
          </p:cNvSpPr>
          <p:nvPr>
            <p:ph type="body" idx="2"/>
          </p:nvPr>
        </p:nvSpPr>
        <p:spPr>
          <a:xfrm>
            <a:off x="1679577" y="5010150"/>
            <a:ext cx="10315574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83"/>
          <p:cNvSpPr txBox="1">
            <a:spLocks noGrp="1"/>
          </p:cNvSpPr>
          <p:nvPr>
            <p:ph type="body" idx="3"/>
          </p:nvPr>
        </p:nvSpPr>
        <p:spPr>
          <a:xfrm>
            <a:off x="12344400" y="3362326"/>
            <a:ext cx="10366376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317" name="Google Shape;317;p83"/>
          <p:cNvSpPr txBox="1">
            <a:spLocks noGrp="1"/>
          </p:cNvSpPr>
          <p:nvPr>
            <p:ph type="body" idx="4"/>
          </p:nvPr>
        </p:nvSpPr>
        <p:spPr>
          <a:xfrm>
            <a:off x="12344400" y="5010150"/>
            <a:ext cx="10366376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83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8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83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4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4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8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8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6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86"/>
          <p:cNvSpPr txBox="1">
            <a:spLocks noGrp="1"/>
          </p:cNvSpPr>
          <p:nvPr>
            <p:ph type="body" idx="1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635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marL="914400" lvl="1" indent="-584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marL="1371600" lvl="2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marL="1828800" lvl="3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marL="3200400" lvl="6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marL="3657600" lvl="7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marL="4114800" lvl="8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>
            <a:endParaRPr/>
          </a:p>
        </p:txBody>
      </p:sp>
      <p:sp>
        <p:nvSpPr>
          <p:cNvPr id="333" name="Google Shape;333;p86"/>
          <p:cNvSpPr txBox="1">
            <a:spLocks noGrp="1"/>
          </p:cNvSpPr>
          <p:nvPr>
            <p:ph type="body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4" name="Google Shape;334;p86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86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86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7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87"/>
          <p:cNvSpPr>
            <a:spLocks noGrp="1"/>
          </p:cNvSpPr>
          <p:nvPr>
            <p:ph type="pic" idx="2"/>
          </p:nvPr>
        </p:nvSpPr>
        <p:spPr>
          <a:xfrm>
            <a:off x="10366376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0" name="Google Shape;340;p87"/>
          <p:cNvSpPr txBox="1">
            <a:spLocks noGrp="1"/>
          </p:cNvSpPr>
          <p:nvPr>
            <p:ph type="body" idx="1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1" name="Google Shape;341;p8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8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8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88"/>
          <p:cNvSpPr txBox="1">
            <a:spLocks noGrp="1"/>
          </p:cNvSpPr>
          <p:nvPr>
            <p:ph type="body" idx="1"/>
          </p:nvPr>
        </p:nvSpPr>
        <p:spPr>
          <a:xfrm rot="5400000">
            <a:off x="7840662" y="-2513012"/>
            <a:ext cx="8702676" cy="210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8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8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8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9"/>
          <p:cNvSpPr txBox="1">
            <a:spLocks noGrp="1"/>
          </p:cNvSpPr>
          <p:nvPr>
            <p:ph type="title"/>
          </p:nvPr>
        </p:nvSpPr>
        <p:spPr>
          <a:xfrm rot="5400000">
            <a:off x="14266862" y="3913188"/>
            <a:ext cx="11623676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9"/>
          <p:cNvSpPr txBox="1">
            <a:spLocks noGrp="1"/>
          </p:cNvSpPr>
          <p:nvPr>
            <p:ph type="body" idx="1"/>
          </p:nvPr>
        </p:nvSpPr>
        <p:spPr>
          <a:xfrm rot="5400000">
            <a:off x="3598862" y="-1192212"/>
            <a:ext cx="11623676" cy="15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8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89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8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上方">
  <p:cSld name="大標題 - 上方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3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、項目符號與照片">
  <p:cSld name="大標題、項目符號與照片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4"/>
          <p:cNvSpPr>
            <a:spLocks noGrp="1"/>
          </p:cNvSpPr>
          <p:nvPr>
            <p:ph type="pic" idx="2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lvl="0" indent="-57848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/>
            </a:lvl1pPr>
            <a:lvl2pPr marL="914400" lvl="1" indent="-57848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/>
            </a:lvl2pPr>
            <a:lvl3pPr marL="1371600" lvl="2" indent="-57848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/>
            </a:lvl3pPr>
            <a:lvl4pPr marL="1828800" lvl="3" indent="-57848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/>
            </a:lvl4pPr>
            <a:lvl5pPr marL="2286000" lvl="4" indent="-57848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/>
            </a:lvl5pPr>
            <a:lvl6pPr marL="2743200" lvl="5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22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項目符號">
  <p:cSld name="項目符號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一頁三張">
  <p:cSld name="照片 - 一頁三張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>
            <a:spLocks noGrp="1"/>
          </p:cNvSpPr>
          <p:nvPr>
            <p:ph type="pic" idx="2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Google Shape;44;p46"/>
          <p:cNvSpPr>
            <a:spLocks noGrp="1"/>
          </p:cNvSpPr>
          <p:nvPr>
            <p:ph type="pic" idx="3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46"/>
          <p:cNvSpPr>
            <a:spLocks noGrp="1"/>
          </p:cNvSpPr>
          <p:nvPr>
            <p:ph type="pic" idx="4"/>
          </p:nvPr>
        </p:nvSpPr>
        <p:spPr>
          <a:xfrm>
            <a:off x="-291704" y="1250156"/>
            <a:ext cx="16850321" cy="1123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marR="0" lvl="0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ws.tw/2018/10/01/using-piapp-and-picard-on-pchome-24h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innovation.itmonth.org.tw/product_detail.php?pid=3594&amp;uid=1594&amp;year=2018&amp;PHPSESSID=ait842fe1vmnmbfngm0iedaeo4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ews.cnyes.com/news/id/4350139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innovation.itmonth.org.tw/product_detail.php?pid=3594&amp;uid=1594&amp;year=2018&amp;PHPSESSID=ait842fe1vmnmbfngm0iedaeo4" TargetMode="External"/><Relationship Id="rId3" Type="http://schemas.openxmlformats.org/officeDocument/2006/relationships/hyperlink" Target="https://ms0488191.pixnet.net/blog/post/140847335" TargetMode="External"/><Relationship Id="rId7" Type="http://schemas.openxmlformats.org/officeDocument/2006/relationships/hyperlink" Target="https://www.businesstoday.com.tw/article/category/80394/post/201811140036/%E4%B8%80%E6%8E%83%E5%8D%B3%E8%B3%BC%E3%80%80PChome%E6%8B%89%E8%BF%91%E8%88%87%E6%B6%88%E8%B2%BB%E8%80%85%E7%9A%84%E5%BF%83%E7%90%86%E8%B7%9D%E9%9B%A2" TargetMode="External"/><Relationship Id="rId12" Type="http://schemas.openxmlformats.org/officeDocument/2006/relationships/hyperlink" Target="https://technews.tw/2018/10/01/using-piapp-and-picard-on-pchome-24h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echnews.tw/2018/07/09/pchome-launches-pchome-fastag-in-taiwan/" TargetMode="External"/><Relationship Id="rId11" Type="http://schemas.openxmlformats.org/officeDocument/2006/relationships/hyperlink" Target="https://web.piapp.com.tw/events-hola/" TargetMode="External"/><Relationship Id="rId5" Type="http://schemas.openxmlformats.org/officeDocument/2006/relationships/hyperlink" Target="https://www.bnext.com.tw/article/39315/BN-2016-04-25-111229-195" TargetMode="External"/><Relationship Id="rId10" Type="http://schemas.openxmlformats.org/officeDocument/2006/relationships/hyperlink" Target="https://www.managertoday.com.tw/articles/view/58685" TargetMode="External"/><Relationship Id="rId4" Type="http://schemas.openxmlformats.org/officeDocument/2006/relationships/hyperlink" Target="https://www.ydn.com.tw/News/352392" TargetMode="External"/><Relationship Id="rId9" Type="http://schemas.openxmlformats.org/officeDocument/2006/relationships/hyperlink" Target="https://technews.tw/2018/10/25/pchome-2018-11-11-online-shopping-festival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buzzorange.com/techorange/2018/10/18/pchome-lunch/" TargetMode="External"/><Relationship Id="rId3" Type="http://schemas.openxmlformats.org/officeDocument/2006/relationships/hyperlink" Target="http://innovation.itmonth.org.tw/" TargetMode="External"/><Relationship Id="rId7" Type="http://schemas.openxmlformats.org/officeDocument/2006/relationships/hyperlink" Target="http://www.teema.org.tw/industry-information-detail.aspx?infoid=26921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://estock.marbo.com.tw/" TargetMode="External"/><Relationship Id="rId5" Type="http://schemas.openxmlformats.org/officeDocument/2006/relationships/hyperlink" Target="https://www.businesstoday.com.tw/" TargetMode="External"/><Relationship Id="rId4" Type="http://schemas.openxmlformats.org/officeDocument/2006/relationships/hyperlink" Target="http://www.teema.org.tw/" TargetMode="External"/><Relationship Id="rId9" Type="http://schemas.openxmlformats.org/officeDocument/2006/relationships/hyperlink" Target="https://money.udn.com/money/story/5710/390590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m.com.tw/article/31303733cea3?fbclid=IwAR06lwZh0I9Xk9eaGtTw-LMdmEl3xu7h5ly1VvRQB-1s-XvcWrRw-WKXvOk" TargetMode="External"/><Relationship Id="rId7" Type="http://schemas.openxmlformats.org/officeDocument/2006/relationships/hyperlink" Target="https://technews.tw/2019/03/14/pchome-and-rakuten-sign-cooperation-agreement-in-taiwa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technews.tw/2019/03/18/using-jaopay-on-pchome-24h/" TargetMode="External"/><Relationship Id="rId5" Type="http://schemas.openxmlformats.org/officeDocument/2006/relationships/hyperlink" Target="https://www.bnext.com.tw/article/54547/postoffice-pchome-imailbox" TargetMode="External"/><Relationship Id="rId4" Type="http://schemas.openxmlformats.org/officeDocument/2006/relationships/hyperlink" Target="https://today.line.me/tw/pc/article/%E3%80%90%E9%9B%9911%E7%89%A9%E6%B5%812%E3%80%9124H%E5%88%B0%E8%B2%A8%E4%B8%8D%E5%A4%A0%E5%BF%AB%EF%BC%9F%E3%80%80PChome%E5%8A%9B%E6%8B%9A%E9%9B%99%E5%8C%976H%E9%80%81%E9%81%94-1BoKg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1"/>
          <p:cNvSpPr txBox="1">
            <a:spLocks noGrp="1"/>
          </p:cNvSpPr>
          <p:nvPr>
            <p:ph type="ctrTitle" idx="4294967295"/>
          </p:nvPr>
        </p:nvSpPr>
        <p:spPr>
          <a:xfrm>
            <a:off x="4833912" y="453630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Quattrocento Sans"/>
              <a:buNone/>
            </a:pPr>
            <a:r>
              <a:rPr lang="zh-TW" sz="112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PChome</a:t>
            </a:r>
            <a:r>
              <a:rPr lang="zh-TW" sz="112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TW" altLang="en-US" sz="11200" b="1" i="0" u="none" strike="noStrike" cap="none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智慧電商</a:t>
            </a:r>
            <a:endParaRPr sz="112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Quattrocento Sans"/>
              <a:buNone/>
            </a:pPr>
            <a:endParaRPr sz="70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Quattrocento Sans"/>
              <a:buNone/>
            </a:pPr>
            <a:endParaRPr sz="70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Quattrocento Sans"/>
              <a:buNone/>
            </a:pPr>
            <a:r>
              <a:rPr lang="zh-TW" sz="4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B0544123 許瓈云</a:t>
            </a:r>
            <a:endParaRPr sz="4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Quattrocento Sans"/>
              <a:buNone/>
            </a:pPr>
            <a:r>
              <a:rPr lang="zh-TW" sz="4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B0544136 吳哲宇</a:t>
            </a:r>
            <a:endParaRPr sz="4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Quattrocento Sans"/>
              <a:buNone/>
            </a:pPr>
            <a:r>
              <a:rPr lang="zh-TW" sz="4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B0544219 吳柏霖</a:t>
            </a:r>
            <a:endParaRPr sz="4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Quattrocento Sans"/>
              <a:buNone/>
            </a:pPr>
            <a:r>
              <a:rPr lang="zh-TW" sz="4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B0544255 許懿傑</a:t>
            </a:r>
            <a:endParaRPr sz="4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Quattrocento Sans"/>
              <a:buNone/>
            </a:pPr>
            <a:r>
              <a:rPr lang="zh-TW" sz="4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B0544236 程鉑鈞</a:t>
            </a:r>
            <a:endParaRPr sz="4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" name="Google Shape;473;p10"/>
          <p:cNvSpPr txBox="1">
            <a:spLocks noGrp="1"/>
          </p:cNvSpPr>
          <p:nvPr>
            <p:ph type="title"/>
          </p:nvPr>
        </p:nvSpPr>
        <p:spPr>
          <a:xfrm>
            <a:off x="2974288" y="73647"/>
            <a:ext cx="15609095" cy="151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80"/>
              <a:buFont typeface="Microsoft JhengHei"/>
              <a:buNone/>
            </a:pPr>
            <a:r>
              <a:rPr lang="zh-TW" sz="1008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經營模式</a:t>
            </a:r>
            <a:endParaRPr sz="1008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4" name="Google Shape;474;p10"/>
          <p:cNvSpPr txBox="1">
            <a:spLocks noGrp="1"/>
          </p:cNvSpPr>
          <p:nvPr>
            <p:ph type="body" idx="1"/>
          </p:nvPr>
        </p:nvSpPr>
        <p:spPr>
          <a:xfrm>
            <a:off x="8885740" y="1776850"/>
            <a:ext cx="15609095" cy="382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611187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6380"/>
              <a:buFont typeface="Microsoft JhengHei"/>
              <a:buChar char="•"/>
            </a:pPr>
            <a:r>
              <a:rPr lang="zh-TW">
                <a:solidFill>
                  <a:srgbClr val="0051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策略合作</a:t>
            </a:r>
            <a:endParaRPr>
              <a:solidFill>
                <a:srgbClr val="0051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11187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517F"/>
              </a:buClr>
              <a:buSzPts val="6380"/>
              <a:buFont typeface="Microsoft JhengHei"/>
              <a:buChar char="•"/>
            </a:pPr>
            <a:r>
              <a:rPr lang="zh-TW">
                <a:solidFill>
                  <a:srgbClr val="0051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抽成方式</a:t>
            </a:r>
            <a:endParaRPr>
              <a:solidFill>
                <a:srgbClr val="0051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75" name="Google Shape;4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85860"/>
            <a:ext cx="9440816" cy="629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0"/>
          <p:cNvPicPr preferRelativeResize="0"/>
          <p:nvPr/>
        </p:nvPicPr>
        <p:blipFill rotWithShape="1">
          <a:blip r:embed="rId4">
            <a:alphaModFix/>
          </a:blip>
          <a:srcRect t="24705" b="24687"/>
          <a:stretch/>
        </p:blipFill>
        <p:spPr>
          <a:xfrm>
            <a:off x="10091070" y="6345935"/>
            <a:ext cx="14292930" cy="4846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1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11"/>
          <p:cNvSpPr txBox="1">
            <a:spLocks noGrp="1"/>
          </p:cNvSpPr>
          <p:nvPr>
            <p:ph type="title"/>
          </p:nvPr>
        </p:nvSpPr>
        <p:spPr>
          <a:xfrm>
            <a:off x="4248907" y="1"/>
            <a:ext cx="15609095" cy="159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80"/>
              <a:buFont typeface="Microsoft JhengHei"/>
              <a:buNone/>
            </a:pPr>
            <a:r>
              <a:rPr lang="zh-TW" sz="1008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三大獲利模式</a:t>
            </a:r>
            <a:endParaRPr sz="1008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83" name="Google Shape;483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43958" y="2012410"/>
            <a:ext cx="12684370" cy="110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bf522cd51_0_0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00" cy="3036000"/>
          </a:xfrm>
          <a:prstGeom prst="rect">
            <a:avLst/>
          </a:prstGeom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7bf522cd51_0_0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00" cy="8840400"/>
          </a:xfrm>
          <a:prstGeom prst="rect">
            <a:avLst/>
          </a:prstGeom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5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" name="Google Shape;490;g7bf522cd5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375" y="4506251"/>
            <a:ext cx="12344925" cy="73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7bf522cd51_0_0"/>
          <p:cNvSpPr/>
          <p:nvPr/>
        </p:nvSpPr>
        <p:spPr>
          <a:xfrm>
            <a:off x="0" y="0"/>
            <a:ext cx="24384000" cy="15918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g7bf522cd51_0_0"/>
          <p:cNvSpPr txBox="1">
            <a:spLocks noGrp="1"/>
          </p:cNvSpPr>
          <p:nvPr>
            <p:ph type="title"/>
          </p:nvPr>
        </p:nvSpPr>
        <p:spPr>
          <a:xfrm>
            <a:off x="4248907" y="1"/>
            <a:ext cx="15609000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80"/>
              <a:buFont typeface="Microsoft JhengHei"/>
              <a:buNone/>
            </a:pPr>
            <a:r>
              <a:rPr lang="zh-TW" sz="1008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商店街購物中心</a:t>
            </a:r>
            <a:endParaRPr sz="1008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12"/>
          <p:cNvSpPr txBox="1">
            <a:spLocks noGrp="1"/>
          </p:cNvSpPr>
          <p:nvPr>
            <p:ph type="ctrTitle" idx="4294967295"/>
          </p:nvPr>
        </p:nvSpPr>
        <p:spPr>
          <a:xfrm>
            <a:off x="4560525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Microsoft JhengHei"/>
              <a:buNone/>
            </a:pPr>
            <a:r>
              <a:rPr lang="zh-TW" sz="11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資訊系統</a:t>
            </a:r>
            <a:endParaRPr sz="112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3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13"/>
          <p:cNvSpPr txBox="1">
            <a:spLocks noGrp="1"/>
          </p:cNvSpPr>
          <p:nvPr>
            <p:ph type="title"/>
          </p:nvPr>
        </p:nvSpPr>
        <p:spPr>
          <a:xfrm>
            <a:off x="1288472" y="-529716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Pi拍錢包</a:t>
            </a:r>
            <a:endParaRPr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05" name="Google Shape;505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710607" y="3410684"/>
            <a:ext cx="13996994" cy="7978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3"/>
          <p:cNvSpPr txBox="1"/>
          <p:nvPr/>
        </p:nvSpPr>
        <p:spPr>
          <a:xfrm>
            <a:off x="1881554" y="3150174"/>
            <a:ext cx="5802924" cy="910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PChome24h購物、PChome購物中心、PChome書店等消費</a:t>
            </a: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都能透過Pi拍錢包App 來付款，並能獲得P 幣回饋，每一P幣可折抵台幣1元，且折抵</a:t>
            </a: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消</a:t>
            </a: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費、繳費無上限。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4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14"/>
          <p:cNvSpPr txBox="1">
            <a:spLocks noGrp="1"/>
          </p:cNvSpPr>
          <p:nvPr>
            <p:ph type="title"/>
          </p:nvPr>
        </p:nvSpPr>
        <p:spPr>
          <a:xfrm>
            <a:off x="1177638" y="-40582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智慧倉儲</a:t>
            </a:r>
            <a:endParaRPr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13" name="Google Shape;513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80060" y="3166340"/>
            <a:ext cx="13054014" cy="870267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4"/>
          <p:cNvSpPr txBox="1"/>
          <p:nvPr/>
        </p:nvSpPr>
        <p:spPr>
          <a:xfrm>
            <a:off x="1972143" y="3000086"/>
            <a:ext cx="7051430" cy="6061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 AI 技術來判斷中部消費者的熱銷商品喜好，藉以提前備貨；採用AGV（Automated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guided vehicle）無人搬運車系統，撿貨效率提升 30%。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bf522cd51_0_17"/>
          <p:cNvSpPr/>
          <p:nvPr/>
        </p:nvSpPr>
        <p:spPr>
          <a:xfrm>
            <a:off x="0" y="0"/>
            <a:ext cx="24384000" cy="15918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g7bf522cd51_0_17"/>
          <p:cNvSpPr txBox="1">
            <a:spLocks noGrp="1"/>
          </p:cNvSpPr>
          <p:nvPr>
            <p:ph type="title"/>
          </p:nvPr>
        </p:nvSpPr>
        <p:spPr>
          <a:xfrm>
            <a:off x="1177638" y="-405821"/>
            <a:ext cx="210312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網家速配</a:t>
            </a:r>
            <a:endParaRPr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1" name="Google Shape;521;g7bf522cd51_0_17"/>
          <p:cNvSpPr txBox="1"/>
          <p:nvPr/>
        </p:nvSpPr>
        <p:spPr>
          <a:xfrm>
            <a:off x="1936218" y="3827103"/>
            <a:ext cx="7051500" cy="6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>
                <a:solidFill>
                  <a:schemeClr val="dk1"/>
                </a:solidFill>
              </a:rPr>
              <a:t>「網家速配」是PChome轄下的自主車隊，以服務雙北地區消費者為主。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800">
                <a:solidFill>
                  <a:schemeClr val="dk1"/>
                </a:solidFill>
              </a:rPr>
              <a:t>PChome 近兩成的貨運由網家速配接管，但剩下八成依舊需要郵政、黑貓等物流公司協助運送。</a:t>
            </a:r>
            <a:endParaRPr sz="4800">
              <a:solidFill>
                <a:schemeClr val="dk1"/>
              </a:solidFill>
            </a:endParaRPr>
          </a:p>
        </p:txBody>
      </p:sp>
      <p:pic>
        <p:nvPicPr>
          <p:cNvPr id="522" name="Google Shape;522;g7bf522cd5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8358" y="3427786"/>
            <a:ext cx="13032800" cy="686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66C7FF"/>
          </a:solidFill>
          <a:ln w="12700" cap="flat" cmpd="sng">
            <a:solidFill>
              <a:srgbClr val="66C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4"/>
          <p:cNvSpPr txBox="1">
            <a:spLocks noGrp="1"/>
          </p:cNvSpPr>
          <p:nvPr>
            <p:ph type="ctrTitle" idx="4294967295"/>
          </p:nvPr>
        </p:nvSpPr>
        <p:spPr>
          <a:xfrm>
            <a:off x="5665212" y="4048918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Microsoft JhengHei"/>
              <a:buNone/>
            </a:pPr>
            <a:r>
              <a:rPr lang="zh-TW" altLang="en-US" sz="11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合作夥伴</a:t>
            </a:r>
            <a:endParaRPr sz="112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202432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3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1288472" y="-529716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altLang="en-US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中華郵政</a:t>
            </a:r>
            <a:r>
              <a:rPr lang="en-US" altLang="zh-TW" b="1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altLang="en-US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郵箱</a:t>
            </a:r>
            <a:endParaRPr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6" name="Picture 2" descr="中華郵政、PChome共創24小時智慧取貨，i郵箱將破千成為收件「隨身地址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41" y="2651126"/>
            <a:ext cx="13335000" cy="889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1080651" y="2442431"/>
            <a:ext cx="8395858" cy="1126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中華郵政自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年前開始在全台各地建置</a:t>
            </a:r>
            <a:r>
              <a:rPr lang="en-US" altLang="zh-TW" sz="4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郵箱，直到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年年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月初開始與</a:t>
            </a:r>
            <a:r>
              <a:rPr lang="en-US" altLang="zh-TW" sz="4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PChome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合作，進行試營運時，</a:t>
            </a:r>
            <a:r>
              <a:rPr lang="en-US" altLang="zh-TW" sz="4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郵箱數量已達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450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台。</a:t>
            </a:r>
          </a:p>
          <a:p>
            <a:pPr algn="just">
              <a:lnSpc>
                <a:spcPct val="150000"/>
              </a:lnSpc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在合作方面，</a:t>
            </a:r>
            <a:r>
              <a:rPr lang="en-US" altLang="zh-TW" sz="4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PChome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除了早先在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日完成的系統連接，讓</a:t>
            </a:r>
            <a:r>
              <a:rPr lang="en-US" altLang="zh-TW" sz="4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PChome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客戶能在網購頁面上選擇</a:t>
            </a:r>
            <a:r>
              <a:rPr lang="en-US" altLang="zh-TW" sz="4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郵箱為取貨方式；</a:t>
            </a:r>
            <a:r>
              <a:rPr lang="en-US" altLang="zh-TW" sz="4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郵箱也已經和物流巨頭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DHL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展開合作，另一物流巨頭聯邦快遞（</a:t>
            </a:r>
            <a:r>
              <a:rPr lang="en-US" altLang="zh-TW" sz="4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Fedex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）則在洽談當中。</a:t>
            </a:r>
          </a:p>
        </p:txBody>
      </p:sp>
    </p:spTree>
    <p:extLst>
      <p:ext uri="{BB962C8B-B14F-4D97-AF65-F5344CB8AC3E}">
        <p14:creationId xmlns:p14="http://schemas.microsoft.com/office/powerpoint/2010/main" val="326064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3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1288472" y="-529716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altLang="en-US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中華郵政</a:t>
            </a:r>
            <a:r>
              <a:rPr lang="en-US" altLang="zh-TW" b="1" dirty="0" err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TW" altLang="en-US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郵箱</a:t>
            </a:r>
            <a:endParaRPr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6" name="Picture 2" descr="中華郵政、PChome共創24小時智慧取貨，i郵箱將破千成為收件「隨身地址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41" y="2651126"/>
            <a:ext cx="13335000" cy="889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1080651" y="2442431"/>
            <a:ext cx="8395858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buSzPts val="4400"/>
            </a:pPr>
            <a:r>
              <a:rPr lang="zh-TW" altLang="en-US" sz="4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優點</a:t>
            </a:r>
            <a:r>
              <a:rPr lang="en-US" altLang="zh-TW" sz="4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endParaRPr lang="zh-TW" altLang="en-US" sz="4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lnSpc>
                <a:spcPct val="150000"/>
              </a:lnSpc>
              <a:buSzPts val="4400"/>
            </a:pPr>
            <a:r>
              <a:rPr lang="zh-TW" altLang="en-US" sz="4400" dirty="0"/>
              <a:t>第</a:t>
            </a:r>
            <a:r>
              <a:rPr lang="en-US" altLang="zh-TW" sz="4400" dirty="0"/>
              <a:t>4</a:t>
            </a:r>
            <a:r>
              <a:rPr lang="zh-TW" altLang="en-US" sz="4400" dirty="0"/>
              <a:t>代</a:t>
            </a:r>
            <a:r>
              <a:rPr lang="en-US" altLang="zh-TW" sz="4400" dirty="0" err="1"/>
              <a:t>i</a:t>
            </a:r>
            <a:r>
              <a:rPr lang="zh-TW" altLang="en-US" sz="4400" dirty="0"/>
              <a:t>郵箱將儲存櫃分為</a:t>
            </a:r>
            <a:r>
              <a:rPr lang="zh-TW" altLang="en-US" sz="4400" b="1" dirty="0">
                <a:solidFill>
                  <a:srgbClr val="00B0F0"/>
                </a:solidFill>
              </a:rPr>
              <a:t>大、中、小</a:t>
            </a:r>
            <a:r>
              <a:rPr lang="zh-TW" altLang="en-US" sz="4400" dirty="0"/>
              <a:t>三種常用尺寸，符合</a:t>
            </a:r>
            <a:r>
              <a:rPr lang="en-US" altLang="zh-TW" sz="4400" dirty="0" err="1"/>
              <a:t>PChome</a:t>
            </a:r>
            <a:r>
              <a:rPr lang="zh-TW" altLang="en-US" sz="4400" dirty="0"/>
              <a:t>貨品大小及類型的多元</a:t>
            </a:r>
            <a:endParaRPr lang="en-US" altLang="zh-TW" sz="4400" dirty="0"/>
          </a:p>
          <a:p>
            <a:pPr lvl="0">
              <a:lnSpc>
                <a:spcPct val="150000"/>
              </a:lnSpc>
              <a:buSzPts val="4400"/>
            </a:pPr>
            <a:endParaRPr lang="en-US" altLang="zh-TW" sz="4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lnSpc>
                <a:spcPct val="150000"/>
              </a:lnSpc>
              <a:buSzPts val="4400"/>
            </a:pPr>
            <a:r>
              <a:rPr lang="en-US" altLang="zh-TW" sz="4400" dirty="0" err="1"/>
              <a:t>i</a:t>
            </a:r>
            <a:r>
              <a:rPr lang="zh-TW" altLang="en-US" sz="4400" dirty="0"/>
              <a:t>郵箱「可取件也可寄件」的性質，讓</a:t>
            </a:r>
            <a:r>
              <a:rPr lang="en-US" altLang="zh-TW" sz="4400" dirty="0" err="1"/>
              <a:t>PChome</a:t>
            </a:r>
            <a:r>
              <a:rPr lang="zh-TW" altLang="en-US" sz="4400" dirty="0"/>
              <a:t>可以發展逆物流－也就是</a:t>
            </a:r>
            <a:r>
              <a:rPr lang="zh-TW" altLang="en-US" sz="4400" b="1" dirty="0">
                <a:solidFill>
                  <a:srgbClr val="00B0F0"/>
                </a:solidFill>
              </a:rPr>
              <a:t>更便利的退貨服務</a:t>
            </a:r>
            <a:r>
              <a:rPr lang="zh-TW" altLang="en-US" sz="4400" dirty="0">
                <a:solidFill>
                  <a:srgbClr val="00B0F0"/>
                </a:solidFill>
              </a:rPr>
              <a:t> 。</a:t>
            </a:r>
            <a:endParaRPr lang="zh-TW" altLang="en-US" sz="4400" b="1" dirty="0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1858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2"/>
          <p:cNvCxnSpPr/>
          <p:nvPr/>
        </p:nvCxnSpPr>
        <p:spPr>
          <a:xfrm>
            <a:off x="-1" y="5613400"/>
            <a:ext cx="24384001" cy="1"/>
          </a:xfrm>
          <a:prstGeom prst="straightConnector1">
            <a:avLst/>
          </a:prstGeom>
          <a:noFill/>
          <a:ln w="1016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7" name="Google Shape;367;p2"/>
          <p:cNvSpPr/>
          <p:nvPr/>
        </p:nvSpPr>
        <p:spPr>
          <a:xfrm>
            <a:off x="2577603" y="5231903"/>
            <a:ext cx="762993" cy="762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2"/>
          <p:cNvSpPr/>
          <p:nvPr/>
        </p:nvSpPr>
        <p:spPr>
          <a:xfrm>
            <a:off x="5215575" y="5231903"/>
            <a:ext cx="762993" cy="762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2"/>
          <p:cNvSpPr/>
          <p:nvPr/>
        </p:nvSpPr>
        <p:spPr>
          <a:xfrm>
            <a:off x="7853546" y="5231903"/>
            <a:ext cx="762993" cy="762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2"/>
          <p:cNvSpPr/>
          <p:nvPr/>
        </p:nvSpPr>
        <p:spPr>
          <a:xfrm>
            <a:off x="10491518" y="5231903"/>
            <a:ext cx="762993" cy="762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2"/>
          <p:cNvSpPr/>
          <p:nvPr/>
        </p:nvSpPr>
        <p:spPr>
          <a:xfrm>
            <a:off x="13129489" y="5231903"/>
            <a:ext cx="762993" cy="762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2"/>
          <p:cNvSpPr/>
          <p:nvPr/>
        </p:nvSpPr>
        <p:spPr>
          <a:xfrm>
            <a:off x="15767459" y="5231903"/>
            <a:ext cx="762994" cy="762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2"/>
          <p:cNvSpPr/>
          <p:nvPr/>
        </p:nvSpPr>
        <p:spPr>
          <a:xfrm>
            <a:off x="18405431" y="5231903"/>
            <a:ext cx="762993" cy="762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2"/>
          <p:cNvSpPr/>
          <p:nvPr/>
        </p:nvSpPr>
        <p:spPr>
          <a:xfrm>
            <a:off x="21043403" y="5231903"/>
            <a:ext cx="762993" cy="7629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p2"/>
          <p:cNvSpPr txBox="1"/>
          <p:nvPr/>
        </p:nvSpPr>
        <p:spPr>
          <a:xfrm>
            <a:off x="2429395" y="4335006"/>
            <a:ext cx="1059410" cy="62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1996</a:t>
            </a:r>
            <a:endParaRPr/>
          </a:p>
        </p:txBody>
      </p:sp>
      <p:sp>
        <p:nvSpPr>
          <p:cNvPr id="376" name="Google Shape;376;p2"/>
          <p:cNvSpPr txBox="1"/>
          <p:nvPr/>
        </p:nvSpPr>
        <p:spPr>
          <a:xfrm>
            <a:off x="1372755" y="6265406"/>
            <a:ext cx="3172690" cy="120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PChome Online</a:t>
            </a:r>
            <a:b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網站創立</a:t>
            </a:r>
            <a:endParaRPr/>
          </a:p>
        </p:txBody>
      </p:sp>
      <p:sp>
        <p:nvSpPr>
          <p:cNvPr id="377" name="Google Shape;377;p2"/>
          <p:cNvSpPr txBox="1"/>
          <p:nvPr/>
        </p:nvSpPr>
        <p:spPr>
          <a:xfrm>
            <a:off x="5067366" y="4335006"/>
            <a:ext cx="1059410" cy="62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1998</a:t>
            </a:r>
            <a:endParaRPr/>
          </a:p>
        </p:txBody>
      </p:sp>
      <p:sp>
        <p:nvSpPr>
          <p:cNvPr id="378" name="Google Shape;378;p2"/>
          <p:cNvSpPr txBox="1"/>
          <p:nvPr/>
        </p:nvSpPr>
        <p:spPr>
          <a:xfrm>
            <a:off x="3893683" y="7745592"/>
            <a:ext cx="3406776" cy="1297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網路家庭國際</a:t>
            </a:r>
            <a:b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股份有限公司成立</a:t>
            </a:r>
            <a:endParaRPr/>
          </a:p>
        </p:txBody>
      </p:sp>
      <p:sp>
        <p:nvSpPr>
          <p:cNvPr id="379" name="Google Shape;379;p2"/>
          <p:cNvSpPr txBox="1"/>
          <p:nvPr/>
        </p:nvSpPr>
        <p:spPr>
          <a:xfrm>
            <a:off x="6456471" y="6513056"/>
            <a:ext cx="3557144" cy="71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PChome 線上商城</a:t>
            </a:r>
            <a:endParaRPr/>
          </a:p>
        </p:txBody>
      </p:sp>
      <p:sp>
        <p:nvSpPr>
          <p:cNvPr id="380" name="Google Shape;380;p2"/>
          <p:cNvSpPr txBox="1"/>
          <p:nvPr/>
        </p:nvSpPr>
        <p:spPr>
          <a:xfrm>
            <a:off x="7705338" y="4335006"/>
            <a:ext cx="1059410" cy="62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2000</a:t>
            </a:r>
            <a:endParaRPr/>
          </a:p>
        </p:txBody>
      </p:sp>
      <p:sp>
        <p:nvSpPr>
          <p:cNvPr id="381" name="Google Shape;381;p2"/>
          <p:cNvSpPr txBox="1"/>
          <p:nvPr/>
        </p:nvSpPr>
        <p:spPr>
          <a:xfrm>
            <a:off x="10343309" y="4335006"/>
            <a:ext cx="1059410" cy="62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2005</a:t>
            </a:r>
            <a:endParaRPr/>
          </a:p>
        </p:txBody>
      </p:sp>
      <p:sp>
        <p:nvSpPr>
          <p:cNvPr id="382" name="Google Shape;382;p2"/>
          <p:cNvSpPr txBox="1"/>
          <p:nvPr/>
        </p:nvSpPr>
        <p:spPr>
          <a:xfrm>
            <a:off x="9297642" y="8037236"/>
            <a:ext cx="3150744" cy="71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PChome 商店街</a:t>
            </a:r>
            <a:endParaRPr/>
          </a:p>
        </p:txBody>
      </p:sp>
      <p:sp>
        <p:nvSpPr>
          <p:cNvPr id="383" name="Google Shape;383;p2"/>
          <p:cNvSpPr txBox="1"/>
          <p:nvPr/>
        </p:nvSpPr>
        <p:spPr>
          <a:xfrm>
            <a:off x="12981281" y="4335006"/>
            <a:ext cx="1059409" cy="62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2006</a:t>
            </a:r>
            <a:endParaRPr/>
          </a:p>
        </p:txBody>
      </p:sp>
      <p:sp>
        <p:nvSpPr>
          <p:cNvPr id="384" name="Google Shape;384;p2"/>
          <p:cNvSpPr txBox="1"/>
          <p:nvPr/>
        </p:nvSpPr>
        <p:spPr>
          <a:xfrm>
            <a:off x="11822431" y="6221412"/>
            <a:ext cx="3377109" cy="1297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與 eBay 合資成立</a:t>
            </a:r>
            <a:b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露天拍賣</a:t>
            </a:r>
            <a:endParaRPr/>
          </a:p>
        </p:txBody>
      </p:sp>
      <p:sp>
        <p:nvSpPr>
          <p:cNvPr id="385" name="Google Shape;385;p2"/>
          <p:cNvSpPr txBox="1"/>
          <p:nvPr/>
        </p:nvSpPr>
        <p:spPr>
          <a:xfrm>
            <a:off x="15619252" y="4335006"/>
            <a:ext cx="1059410" cy="62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2007</a:t>
            </a:r>
            <a:endParaRPr/>
          </a:p>
        </p:txBody>
      </p:sp>
      <p:sp>
        <p:nvSpPr>
          <p:cNvPr id="386" name="Google Shape;386;p2"/>
          <p:cNvSpPr txBox="1"/>
          <p:nvPr/>
        </p:nvSpPr>
        <p:spPr>
          <a:xfrm>
            <a:off x="13700225" y="7745600"/>
            <a:ext cx="51198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全球首創 24 小時到貨專區</a:t>
            </a:r>
            <a:b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PChome 24h購物</a:t>
            </a:r>
            <a:endParaRPr/>
          </a:p>
        </p:txBody>
      </p:sp>
      <p:sp>
        <p:nvSpPr>
          <p:cNvPr id="387" name="Google Shape;387;p2"/>
          <p:cNvSpPr txBox="1"/>
          <p:nvPr/>
        </p:nvSpPr>
        <p:spPr>
          <a:xfrm>
            <a:off x="15055177" y="9269775"/>
            <a:ext cx="2813400" cy="18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訂單零時差</a:t>
            </a:r>
            <a:b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庫存零時差</a:t>
            </a:r>
            <a:b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出貨零時差</a:t>
            </a:r>
            <a:endParaRPr/>
          </a:p>
        </p:txBody>
      </p:sp>
      <p:sp>
        <p:nvSpPr>
          <p:cNvPr id="388" name="Google Shape;388;p2"/>
          <p:cNvSpPr txBox="1"/>
          <p:nvPr/>
        </p:nvSpPr>
        <p:spPr>
          <a:xfrm>
            <a:off x="18257223" y="4335006"/>
            <a:ext cx="1059409" cy="62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2012</a:t>
            </a:r>
            <a:endParaRPr/>
          </a:p>
        </p:txBody>
      </p:sp>
      <p:sp>
        <p:nvSpPr>
          <p:cNvPr id="389" name="Google Shape;389;p2"/>
          <p:cNvSpPr txBox="1"/>
          <p:nvPr/>
        </p:nvSpPr>
        <p:spPr>
          <a:xfrm>
            <a:off x="16641624" y="6221350"/>
            <a:ext cx="4290600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成立 PChome US,</a:t>
            </a:r>
            <a:b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PChomePay 支付連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20895195" y="4335006"/>
            <a:ext cx="1059410" cy="62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2014</a:t>
            </a:r>
            <a:endParaRPr/>
          </a:p>
        </p:txBody>
      </p:sp>
      <p:sp>
        <p:nvSpPr>
          <p:cNvPr id="391" name="Google Shape;391;p2"/>
          <p:cNvSpPr txBox="1"/>
          <p:nvPr/>
        </p:nvSpPr>
        <p:spPr>
          <a:xfrm>
            <a:off x="19631088" y="8037236"/>
            <a:ext cx="3587624" cy="71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zh-TW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PChome USA上線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3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1288472" y="-529716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altLang="en-US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行動支付</a:t>
            </a:r>
            <a:endParaRPr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80651" y="2442431"/>
            <a:ext cx="8395858" cy="1012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SzPts val="4400"/>
            </a:pPr>
            <a:r>
              <a:rPr lang="zh-TW" altLang="en-US" sz="4400" dirty="0"/>
              <a:t>抓緊行動支付成長趨勢，自 </a:t>
            </a:r>
            <a:r>
              <a:rPr lang="en-US" altLang="zh-TW" sz="4400" dirty="0"/>
              <a:t>2018 </a:t>
            </a:r>
            <a:r>
              <a:rPr lang="zh-TW" altLang="en-US" sz="4400" dirty="0"/>
              <a:t>年第二季起 </a:t>
            </a:r>
            <a:r>
              <a:rPr lang="en-US" altLang="zh-TW" sz="4400" dirty="0" err="1"/>
              <a:t>PChome</a:t>
            </a:r>
            <a:r>
              <a:rPr lang="en-US" altLang="zh-TW" sz="4400" dirty="0"/>
              <a:t> 24h </a:t>
            </a:r>
            <a:r>
              <a:rPr lang="zh-TW" altLang="en-US" sz="4400" dirty="0"/>
              <a:t>購物陸續導入 </a:t>
            </a:r>
            <a:r>
              <a:rPr lang="en-US" altLang="zh-TW" sz="4400" dirty="0"/>
              <a:t>LINE Pay</a:t>
            </a:r>
            <a:r>
              <a:rPr lang="zh-TW" altLang="en-US" sz="4400" dirty="0"/>
              <a:t>、</a:t>
            </a:r>
            <a:r>
              <a:rPr lang="en-US" altLang="zh-TW" sz="4400" dirty="0"/>
              <a:t>Apple Pay</a:t>
            </a:r>
            <a:r>
              <a:rPr lang="zh-TW" altLang="en-US" sz="4400" dirty="0"/>
              <a:t>、</a:t>
            </a:r>
            <a:r>
              <a:rPr lang="en-US" altLang="zh-TW" sz="4400" dirty="0"/>
              <a:t>Google Pay</a:t>
            </a:r>
            <a:r>
              <a:rPr lang="zh-TW" altLang="en-US" sz="4400" dirty="0"/>
              <a:t>、</a:t>
            </a:r>
            <a:r>
              <a:rPr lang="en-US" altLang="zh-TW" sz="4400" dirty="0"/>
              <a:t>Samsung Pay</a:t>
            </a:r>
            <a:r>
              <a:rPr lang="zh-TW" altLang="en-US" sz="4400" dirty="0"/>
              <a:t>、</a:t>
            </a:r>
            <a:r>
              <a:rPr lang="en-US" altLang="zh-TW" sz="4400" dirty="0">
                <a:hlinkClick r:id="rId3"/>
              </a:rPr>
              <a:t>Pi </a:t>
            </a:r>
            <a:r>
              <a:rPr lang="zh-TW" altLang="en-US" sz="4400" dirty="0">
                <a:hlinkClick r:id="rId3"/>
              </a:rPr>
              <a:t>拍錢包</a:t>
            </a:r>
            <a:r>
              <a:rPr lang="zh-TW" altLang="en-US" sz="4400" dirty="0"/>
              <a:t>這 </a:t>
            </a:r>
            <a:r>
              <a:rPr lang="en-US" altLang="zh-TW" sz="4400" dirty="0"/>
              <a:t>5 </a:t>
            </a:r>
            <a:r>
              <a:rPr lang="zh-TW" altLang="en-US" sz="4400" dirty="0"/>
              <a:t>大行動支付服務，並針對</a:t>
            </a:r>
            <a:r>
              <a:rPr lang="en-US" altLang="zh-TW" sz="4400" dirty="0"/>
              <a:t>《PChome24h</a:t>
            </a:r>
            <a:r>
              <a:rPr lang="zh-TW" altLang="en-US" sz="4400" dirty="0"/>
              <a:t>購物</a:t>
            </a:r>
            <a:r>
              <a:rPr lang="en-US" altLang="zh-TW" sz="4400" dirty="0"/>
              <a:t>》App </a:t>
            </a:r>
            <a:r>
              <a:rPr lang="zh-TW" altLang="en-US" sz="4400" dirty="0"/>
              <a:t>進行大幅改版，進而帶動行動端業績較 </a:t>
            </a:r>
            <a:r>
              <a:rPr lang="en-US" altLang="zh-TW" sz="4400" dirty="0"/>
              <a:t>2017 </a:t>
            </a:r>
            <a:r>
              <a:rPr lang="zh-TW" altLang="en-US" sz="4400" dirty="0"/>
              <a:t>年同期大幅成長超過 </a:t>
            </a:r>
            <a:r>
              <a:rPr lang="en-US" altLang="zh-TW" sz="4400" dirty="0"/>
              <a:t>50%</a:t>
            </a:r>
            <a:r>
              <a:rPr lang="zh-TW" altLang="en-US" sz="4400" dirty="0"/>
              <a:t>，月活躍會員數更強勁成長 </a:t>
            </a:r>
            <a:r>
              <a:rPr lang="en-US" altLang="zh-TW" sz="4400" dirty="0"/>
              <a:t>2 </a:t>
            </a:r>
            <a:r>
              <a:rPr lang="zh-TW" altLang="en-US" sz="4400" dirty="0"/>
              <a:t>倍。</a:t>
            </a:r>
            <a:endParaRPr lang="zh-TW" altLang="en-US" sz="4400" b="1" dirty="0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50" name="Picture 2" descr="https://img.technews.tw/wp-content/uploads/2018/04/10171058/pchome-revenue-march-624x4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266" y="2651126"/>
            <a:ext cx="13064398" cy="87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788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3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1288472" y="-529716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altLang="en-US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日本樂天</a:t>
            </a:r>
            <a:endParaRPr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80651" y="2442431"/>
            <a:ext cx="8395858" cy="1024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SzPts val="4400"/>
            </a:pPr>
            <a:r>
              <a:rPr lang="zh-TW" altLang="en-US" sz="4400" dirty="0"/>
              <a:t>如今透過雙方的策略聯盟打造的共通顧客忠誠計畫，網家的「</a:t>
            </a:r>
            <a:r>
              <a:rPr lang="en-US" altLang="zh-TW" sz="4400" dirty="0"/>
              <a:t>P </a:t>
            </a:r>
            <a:r>
              <a:rPr lang="zh-TW" altLang="en-US" sz="4400" dirty="0"/>
              <a:t>幣」與樂天的「樂天超級點數」將能相互累積使用，也將同步擴展台灣與日本間的跨境線上交易。台灣消費者將能透過網家旗下的露天拍賣，體驗與日本同步流行、中文介面下單、在地金流串接、日本直送台灣等便利的跨境電商服務。</a:t>
            </a:r>
            <a:endParaRPr lang="zh-TW" altLang="en-US" sz="4400" b="1" dirty="0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50" name="Picture 2" descr="https://img.technews.tw/wp-content/uploads/2018/04/10171058/pchome-revenue-march-624x4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266" y="2651126"/>
            <a:ext cx="13064398" cy="87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8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5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15"/>
          <p:cNvSpPr txBox="1">
            <a:spLocks noGrp="1"/>
          </p:cNvSpPr>
          <p:nvPr>
            <p:ph type="ctrTitle" idx="4294967295"/>
          </p:nvPr>
        </p:nvSpPr>
        <p:spPr>
          <a:xfrm>
            <a:off x="4560525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Microsoft JhengHei"/>
              <a:buNone/>
            </a:pPr>
            <a:r>
              <a:rPr lang="zh-TW" sz="11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獲利方式分析</a:t>
            </a:r>
            <a:endParaRPr sz="112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6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p1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21031199" cy="1541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獲利狀況</a:t>
            </a:r>
            <a:endParaRPr/>
          </a:p>
        </p:txBody>
      </p:sp>
      <p:sp>
        <p:nvSpPr>
          <p:cNvPr id="535" name="Google Shape;535;p16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5969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4000"/>
              <a:buChar char="•"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網家與蝦皮</a:t>
            </a:r>
            <a:r>
              <a:rPr lang="zh-TW" sz="4000">
                <a:latin typeface="Times New Roman"/>
                <a:ea typeface="Times New Roman"/>
                <a:cs typeface="Times New Roman"/>
                <a:sym typeface="Times New Roman"/>
              </a:rPr>
              <a:t>運費補貼戰</a:t>
            </a: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結束。</a:t>
            </a:r>
            <a:endParaRPr sz="4000"/>
          </a:p>
          <a:p>
            <a:pPr marL="457200" lvl="0" indent="-4318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2019上半年合併營收為180.3億元，較去年同期成長12.5％。</a:t>
            </a:r>
            <a:endParaRPr sz="4000"/>
          </a:p>
          <a:p>
            <a:pPr marL="457200" lvl="0" indent="-4318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zh-TW" sz="4000"/>
              <a:t>11月合併營收 46.91 億元，並寫下單月新高紀錄。</a:t>
            </a:r>
            <a:endParaRPr sz="4000"/>
          </a:p>
          <a:p>
            <a:pPr marL="457200" lvl="0" indent="-4318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4000"/>
              <a:buChar char="•"/>
            </a:pPr>
            <a:r>
              <a:rPr lang="zh-TW" sz="4000"/>
              <a:t>前11個月合併營收 352.14 億元，已超越去年全年營收。</a:t>
            </a:r>
            <a:endParaRPr sz="4000"/>
          </a:p>
          <a:p>
            <a:pPr marL="457200" lvl="0" indent="-4318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網家PChome智慧標籤(Fastag) 一年以來帶動智慧標籤相關品牌的銷售額成長200％。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7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1" name="Google Shape;541;p17"/>
          <p:cNvSpPr txBox="1">
            <a:spLocks noGrp="1"/>
          </p:cNvSpPr>
          <p:nvPr>
            <p:ph type="title"/>
          </p:nvPr>
        </p:nvSpPr>
        <p:spPr>
          <a:xfrm>
            <a:off x="1676400" y="14873"/>
            <a:ext cx="21031199" cy="1576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分析消費資訊</a:t>
            </a:r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body" idx="1"/>
          </p:nvPr>
        </p:nvSpPr>
        <p:spPr>
          <a:xfrm>
            <a:off x="2119745" y="3291032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•"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分析消費週期和購買數量，主動提醒消費者回購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400"/>
              <a:buChar char="•"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補貨快捷—創造並解決、滿足消費者的需求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400"/>
              <a:buChar char="•"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建立品牌忠誠度，與品牌連結度</a:t>
            </a:r>
            <a:endParaRPr/>
          </a:p>
          <a:p>
            <a:pPr marL="457200" lvl="0" indent="-457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400"/>
              <a:buChar char="•"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經由精準洞察購買行為，升級相關服務體驗，滿足消費者對電子商務創新應用的期待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400"/>
              <a:buChar char="•"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運用消費大數據排序商品組合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8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Google Shape;548;p18"/>
          <p:cNvSpPr txBox="1">
            <a:spLocks noGrp="1"/>
          </p:cNvSpPr>
          <p:nvPr>
            <p:ph type="title"/>
          </p:nvPr>
        </p:nvSpPr>
        <p:spPr>
          <a:xfrm>
            <a:off x="1676400" y="188345"/>
            <a:ext cx="21031199" cy="1403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顧客專屬的優惠</a:t>
            </a:r>
            <a:endParaRPr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9" name="Google Shape;549;p18"/>
          <p:cNvSpPr txBox="1">
            <a:spLocks noGrp="1"/>
          </p:cNvSpPr>
          <p:nvPr>
            <p:ph type="body" idx="1"/>
          </p:nvPr>
        </p:nvSpPr>
        <p:spPr>
          <a:xfrm>
            <a:off x="2147455" y="3291032"/>
            <a:ext cx="210312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不定時提供專屬優惠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826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提供專屬的祕密價格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—讓消費者獲得實質有感的服務體驗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cff9123e5_0_2"/>
          <p:cNvSpPr/>
          <p:nvPr/>
        </p:nvSpPr>
        <p:spPr>
          <a:xfrm>
            <a:off x="0" y="0"/>
            <a:ext cx="24384000" cy="15918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g6cff9123e5_0_2"/>
          <p:cNvSpPr txBox="1">
            <a:spLocks noGrp="1"/>
          </p:cNvSpPr>
          <p:nvPr>
            <p:ph type="title"/>
          </p:nvPr>
        </p:nvSpPr>
        <p:spPr>
          <a:xfrm>
            <a:off x="1676400" y="188345"/>
            <a:ext cx="21031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未來獲利策略</a:t>
            </a:r>
            <a:endParaRPr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6" name="Google Shape;556;g6cff9123e5_0_2"/>
          <p:cNvSpPr txBox="1">
            <a:spLocks noGrp="1"/>
          </p:cNvSpPr>
          <p:nvPr>
            <p:ph type="body" idx="1"/>
          </p:nvPr>
        </p:nvSpPr>
        <p:spPr>
          <a:xfrm>
            <a:off x="2147455" y="3291032"/>
            <a:ext cx="210312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•"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加速建構完整 Pi 幣點數生態圈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400"/>
              <a:buChar char="•"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透過找代言人及增加社群媒體曝光度增加消費族群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4400"/>
              <a:buFont typeface="Microsoft JhengHei"/>
              <a:buChar char="•"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取得全系列 Apple 授權經銷商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4400"/>
              <a:buFont typeface="Microsoft JhengHei"/>
              <a:buChar char="•"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透過優惠吸引新賣家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cff9123e5_0_8"/>
          <p:cNvSpPr/>
          <p:nvPr/>
        </p:nvSpPr>
        <p:spPr>
          <a:xfrm>
            <a:off x="0" y="0"/>
            <a:ext cx="24384000" cy="15918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2" name="Google Shape;562;g6cff9123e5_0_8"/>
          <p:cNvSpPr txBox="1">
            <a:spLocks noGrp="1"/>
          </p:cNvSpPr>
          <p:nvPr>
            <p:ph type="title"/>
          </p:nvPr>
        </p:nvSpPr>
        <p:spPr>
          <a:xfrm>
            <a:off x="1676400" y="188345"/>
            <a:ext cx="21031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獲利隱憂</a:t>
            </a:r>
            <a:endParaRPr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3" name="Google Shape;563;g6cff9123e5_0_8"/>
          <p:cNvSpPr txBox="1">
            <a:spLocks noGrp="1"/>
          </p:cNvSpPr>
          <p:nvPr>
            <p:ph type="body" idx="1"/>
          </p:nvPr>
        </p:nvSpPr>
        <p:spPr>
          <a:xfrm>
            <a:off x="2147455" y="3291032"/>
            <a:ext cx="210312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400"/>
              <a:buChar char="•"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營收主要來自毛利率較低的 3C產品比重約 71%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4400"/>
              <a:buFont typeface="Microsoft JhengHei"/>
              <a:buChar char="•"/>
            </a:pPr>
            <a:r>
              <a:rPr lang="zh-TW" sz="4400">
                <a:latin typeface="Microsoft JhengHei"/>
                <a:ea typeface="Microsoft JhengHei"/>
                <a:cs typeface="Microsoft JhengHei"/>
                <a:sym typeface="Microsoft JhengHei"/>
              </a:rPr>
              <a:t>淘寶大軍壓境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9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9" name="Google Shape;569;p19"/>
          <p:cNvSpPr txBox="1">
            <a:spLocks noGrp="1"/>
          </p:cNvSpPr>
          <p:nvPr>
            <p:ph type="ctrTitle" idx="4294967295"/>
          </p:nvPr>
        </p:nvSpPr>
        <p:spPr>
          <a:xfrm>
            <a:off x="4560525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Microsoft JhengHei"/>
              <a:buNone/>
            </a:pPr>
            <a:r>
              <a:rPr lang="zh-TW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問題與</a:t>
            </a:r>
            <a:r>
              <a:rPr lang="zh-TW" sz="11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建議</a:t>
            </a:r>
            <a:endParaRPr sz="112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0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5" name="Google Shape;575;p20"/>
          <p:cNvSpPr txBox="1">
            <a:spLocks noGrp="1"/>
          </p:cNvSpPr>
          <p:nvPr>
            <p:ph type="ctrTitle" idx="4294967295"/>
          </p:nvPr>
        </p:nvSpPr>
        <p:spPr>
          <a:xfrm>
            <a:off x="2889176" y="233265"/>
            <a:ext cx="18605649" cy="135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sz="8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PChome智慧標籤的問題</a:t>
            </a:r>
            <a:endParaRPr sz="8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6" name="Google Shape;576;p20"/>
          <p:cNvSpPr txBox="1">
            <a:spLocks noGrp="1"/>
          </p:cNvSpPr>
          <p:nvPr>
            <p:ph type="subTitle" idx="4294967295"/>
          </p:nvPr>
        </p:nvSpPr>
        <p:spPr>
          <a:xfrm>
            <a:off x="1162053" y="2958271"/>
            <a:ext cx="12803329" cy="950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44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問題:</a:t>
            </a:r>
            <a:endParaRPr sz="4400" b="1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</a:t>
            </a: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標籤</a:t>
            </a: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取得不易，</a:t>
            </a:r>
            <a:r>
              <a:rPr lang="zh-TW" sz="4400" b="0" i="0" u="none" strike="noStrike" cap="non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標籤普及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受阻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None/>
            </a:pPr>
            <a:endParaRPr sz="4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建議:</a:t>
            </a: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4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增加標籤的贈送數量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、定期開放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標籤贈送及購買訊息並搭配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多元的優惠政策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增加消息觸及率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77" name="Google Shape;57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7173" y="2958271"/>
            <a:ext cx="8640960" cy="482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Google Shape;396;p3"/>
          <p:cNvCxnSpPr/>
          <p:nvPr/>
        </p:nvCxnSpPr>
        <p:spPr>
          <a:xfrm>
            <a:off x="-1" y="5613400"/>
            <a:ext cx="24384000" cy="0"/>
          </a:xfrm>
          <a:prstGeom prst="straightConnector1">
            <a:avLst/>
          </a:prstGeom>
          <a:noFill/>
          <a:ln w="1016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97" name="Google Shape;397;p3"/>
          <p:cNvGrpSpPr/>
          <p:nvPr/>
        </p:nvGrpSpPr>
        <p:grpSpPr>
          <a:xfrm>
            <a:off x="1485227" y="4329850"/>
            <a:ext cx="4347600" cy="3546025"/>
            <a:chOff x="1485227" y="4329850"/>
            <a:chExt cx="4347600" cy="3546025"/>
          </a:xfrm>
        </p:grpSpPr>
        <p:sp>
          <p:nvSpPr>
            <p:cNvPr id="398" name="Google Shape;398;p3"/>
            <p:cNvSpPr/>
            <p:nvPr/>
          </p:nvSpPr>
          <p:spPr>
            <a:xfrm>
              <a:off x="3277577" y="5231953"/>
              <a:ext cx="762900" cy="762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9" name="Google Shape;399;p3"/>
            <p:cNvSpPr txBox="1"/>
            <p:nvPr/>
          </p:nvSpPr>
          <p:spPr>
            <a:xfrm>
              <a:off x="2940077" y="4329850"/>
              <a:ext cx="14379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2015</a:t>
              </a: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0" name="Google Shape;400;p3"/>
            <p:cNvSpPr txBox="1"/>
            <p:nvPr/>
          </p:nvSpPr>
          <p:spPr>
            <a:xfrm>
              <a:off x="1485227" y="5994875"/>
              <a:ext cx="4347600" cy="18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Pi 錢包</a:t>
              </a:r>
              <a:b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首創手機號碼交易的</a:t>
              </a:r>
              <a:b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行動支付服務</a:t>
              </a: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01" name="Google Shape;401;p3"/>
          <p:cNvGrpSpPr/>
          <p:nvPr/>
        </p:nvGrpSpPr>
        <p:grpSpPr>
          <a:xfrm>
            <a:off x="6203599" y="4329850"/>
            <a:ext cx="3831900" cy="2750088"/>
            <a:chOff x="6203599" y="4329850"/>
            <a:chExt cx="3831900" cy="2750088"/>
          </a:xfrm>
        </p:grpSpPr>
        <p:sp>
          <p:nvSpPr>
            <p:cNvPr id="402" name="Google Shape;402;p3"/>
            <p:cNvSpPr/>
            <p:nvPr/>
          </p:nvSpPr>
          <p:spPr>
            <a:xfrm>
              <a:off x="7738099" y="5231903"/>
              <a:ext cx="762900" cy="762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3"/>
            <p:cNvSpPr txBox="1"/>
            <p:nvPr/>
          </p:nvSpPr>
          <p:spPr>
            <a:xfrm>
              <a:off x="7315549" y="4329850"/>
              <a:ext cx="16080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2015</a:t>
              </a: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3"/>
            <p:cNvSpPr txBox="1"/>
            <p:nvPr/>
          </p:nvSpPr>
          <p:spPr>
            <a:xfrm>
              <a:off x="6203599" y="6365638"/>
              <a:ext cx="38319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PChome Thai成立</a:t>
              </a:r>
              <a:endParaRPr/>
            </a:p>
          </p:txBody>
        </p:sp>
      </p:grpSp>
      <p:grpSp>
        <p:nvGrpSpPr>
          <p:cNvPr id="405" name="Google Shape;405;p3"/>
          <p:cNvGrpSpPr/>
          <p:nvPr/>
        </p:nvGrpSpPr>
        <p:grpSpPr>
          <a:xfrm>
            <a:off x="10406250" y="4329850"/>
            <a:ext cx="3571500" cy="3280400"/>
            <a:chOff x="10406250" y="4329850"/>
            <a:chExt cx="3571500" cy="3280400"/>
          </a:xfrm>
        </p:grpSpPr>
        <p:sp>
          <p:nvSpPr>
            <p:cNvPr id="406" name="Google Shape;406;p3"/>
            <p:cNvSpPr/>
            <p:nvPr/>
          </p:nvSpPr>
          <p:spPr>
            <a:xfrm>
              <a:off x="11810539" y="5258153"/>
              <a:ext cx="762900" cy="762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7" name="Google Shape;407;p3"/>
            <p:cNvSpPr txBox="1"/>
            <p:nvPr/>
          </p:nvSpPr>
          <p:spPr>
            <a:xfrm>
              <a:off x="11429550" y="4329850"/>
              <a:ext cx="15249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2016</a:t>
              </a: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8" name="Google Shape;408;p3"/>
            <p:cNvSpPr txBox="1"/>
            <p:nvPr/>
          </p:nvSpPr>
          <p:spPr>
            <a:xfrm>
              <a:off x="10406250" y="6312750"/>
              <a:ext cx="3571500" cy="12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PChome國際連</a:t>
              </a:r>
              <a:b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電子支付開業</a:t>
              </a:r>
              <a:endParaRPr/>
            </a:p>
          </p:txBody>
        </p:sp>
      </p:grpSp>
      <p:grpSp>
        <p:nvGrpSpPr>
          <p:cNvPr id="409" name="Google Shape;409;p3"/>
          <p:cNvGrpSpPr/>
          <p:nvPr/>
        </p:nvGrpSpPr>
        <p:grpSpPr>
          <a:xfrm>
            <a:off x="15100950" y="4329850"/>
            <a:ext cx="3226200" cy="3405775"/>
            <a:chOff x="15100950" y="4329850"/>
            <a:chExt cx="3226200" cy="3405775"/>
          </a:xfrm>
        </p:grpSpPr>
        <p:sp>
          <p:nvSpPr>
            <p:cNvPr id="410" name="Google Shape;410;p3"/>
            <p:cNvSpPr/>
            <p:nvPr/>
          </p:nvSpPr>
          <p:spPr>
            <a:xfrm>
              <a:off x="16332600" y="5231903"/>
              <a:ext cx="762900" cy="762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1" name="Google Shape;411;p3"/>
            <p:cNvSpPr txBox="1"/>
            <p:nvPr/>
          </p:nvSpPr>
          <p:spPr>
            <a:xfrm>
              <a:off x="16127700" y="4329850"/>
              <a:ext cx="11727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2018</a:t>
              </a: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2" name="Google Shape;412;p3"/>
            <p:cNvSpPr txBox="1"/>
            <p:nvPr/>
          </p:nvSpPr>
          <p:spPr>
            <a:xfrm>
              <a:off x="15100950" y="6437825"/>
              <a:ext cx="3226200" cy="12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成立自有車隊</a:t>
              </a:r>
              <a:b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「網家配速」</a:t>
              </a:r>
              <a:endParaRPr/>
            </a:p>
          </p:txBody>
        </p:sp>
      </p:grpSp>
      <p:grpSp>
        <p:nvGrpSpPr>
          <p:cNvPr id="413" name="Google Shape;413;p3"/>
          <p:cNvGrpSpPr/>
          <p:nvPr/>
        </p:nvGrpSpPr>
        <p:grpSpPr>
          <a:xfrm>
            <a:off x="19613158" y="4329850"/>
            <a:ext cx="2343600" cy="2846394"/>
            <a:chOff x="19613158" y="4329850"/>
            <a:chExt cx="2343600" cy="2846394"/>
          </a:xfrm>
        </p:grpSpPr>
        <p:sp>
          <p:nvSpPr>
            <p:cNvPr id="414" name="Google Shape;414;p3"/>
            <p:cNvSpPr/>
            <p:nvPr/>
          </p:nvSpPr>
          <p:spPr>
            <a:xfrm>
              <a:off x="20403508" y="5231903"/>
              <a:ext cx="762900" cy="762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5" name="Google Shape;415;p3"/>
            <p:cNvSpPr txBox="1"/>
            <p:nvPr/>
          </p:nvSpPr>
          <p:spPr>
            <a:xfrm>
              <a:off x="19938508" y="4329850"/>
              <a:ext cx="16929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2019</a:t>
              </a: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" name="Google Shape;416;p3"/>
            <p:cNvSpPr txBox="1"/>
            <p:nvPr/>
          </p:nvSpPr>
          <p:spPr>
            <a:xfrm>
              <a:off x="19613158" y="6539644"/>
              <a:ext cx="23436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rPr lang="zh-TW" sz="3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推出 Fastag</a:t>
              </a: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17" name="Google Shape;4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25" y="7735625"/>
            <a:ext cx="6051201" cy="207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225" y="8244888"/>
            <a:ext cx="3831900" cy="38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5950" y="8400413"/>
            <a:ext cx="57150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18325" y="9595673"/>
            <a:ext cx="6286576" cy="35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37975" y="8023342"/>
            <a:ext cx="5715000" cy="1497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1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3" name="Google Shape;583;p21"/>
          <p:cNvSpPr txBox="1">
            <a:spLocks noGrp="1"/>
          </p:cNvSpPr>
          <p:nvPr>
            <p:ph type="ctrTitle" idx="4294967295"/>
          </p:nvPr>
        </p:nvSpPr>
        <p:spPr>
          <a:xfrm>
            <a:off x="4559152" y="233265"/>
            <a:ext cx="15265696" cy="135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sz="8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PChome智慧標籤的問題</a:t>
            </a:r>
            <a:endParaRPr sz="8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4" name="Google Shape;584;p21"/>
          <p:cNvSpPr txBox="1">
            <a:spLocks noGrp="1"/>
          </p:cNvSpPr>
          <p:nvPr>
            <p:ph type="subTitle" idx="4294967295"/>
          </p:nvPr>
        </p:nvSpPr>
        <p:spPr>
          <a:xfrm>
            <a:off x="526472" y="2570344"/>
            <a:ext cx="13882256" cy="950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問題:</a:t>
            </a:r>
            <a:endParaRPr sz="44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</a:t>
            </a: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手機需支援</a:t>
            </a:r>
            <a:r>
              <a:rPr lang="zh-TW" sz="4400" b="0" i="0" u="none" strike="noStrike" cap="non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近距離無線通訊技術</a:t>
            </a: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(NFC)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且需打開app才可掃描</a:t>
            </a:r>
            <a:endParaRPr sz="4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endParaRPr sz="44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建議:</a:t>
            </a:r>
            <a:endParaRPr sz="44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          </a:t>
            </a: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帶動使用智慧標籤風氣</a:t>
            </a:r>
            <a:endParaRPr sz="4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將app設計得更加簡易操作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endParaRPr/>
          </a:p>
        </p:txBody>
      </p:sp>
      <p:pic>
        <p:nvPicPr>
          <p:cNvPr id="585" name="Google Shape;585;p21"/>
          <p:cNvPicPr preferRelativeResize="0"/>
          <p:nvPr/>
        </p:nvPicPr>
        <p:blipFill rotWithShape="1">
          <a:blip r:embed="rId3">
            <a:alphaModFix/>
          </a:blip>
          <a:srcRect l="-2168" r="19945"/>
          <a:stretch/>
        </p:blipFill>
        <p:spPr>
          <a:xfrm>
            <a:off x="14737911" y="2355859"/>
            <a:ext cx="9018201" cy="107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2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p22"/>
          <p:cNvSpPr txBox="1">
            <a:spLocks noGrp="1"/>
          </p:cNvSpPr>
          <p:nvPr>
            <p:ph type="ctrTitle" idx="4294967295"/>
          </p:nvPr>
        </p:nvSpPr>
        <p:spPr>
          <a:xfrm>
            <a:off x="4559152" y="233265"/>
            <a:ext cx="15265696" cy="135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sz="8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PChome智慧標籤的問題</a:t>
            </a:r>
            <a:endParaRPr sz="8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2" name="Google Shape;592;p22"/>
          <p:cNvSpPr txBox="1">
            <a:spLocks noGrp="1"/>
          </p:cNvSpPr>
          <p:nvPr>
            <p:ph type="subTitle" idx="4294967295"/>
          </p:nvPr>
        </p:nvSpPr>
        <p:spPr>
          <a:xfrm>
            <a:off x="896082" y="2756342"/>
            <a:ext cx="12598246" cy="950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問題: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主要以日常用品為主，特性為</a:t>
            </a:r>
            <a:r>
              <a:rPr lang="zh-TW" sz="4400" b="0" i="0" u="none" strike="noStrike" cap="non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購買頻率固定、商品價格波動小、消費者的價格敏感度較低。</a:t>
            </a: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要如何增加商品多樣性成為課題。</a:t>
            </a:r>
            <a:endParaRPr sz="4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0" indent="-4064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None/>
            </a:pPr>
            <a:endParaRPr sz="4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解決: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透過後台數據分析，找出更多符合特性的商品並透過優惠提供販售。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93" name="Google Shape;59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80872" y="2756342"/>
            <a:ext cx="8263491" cy="618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4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24"/>
          <p:cNvSpPr txBox="1">
            <a:spLocks noGrp="1"/>
          </p:cNvSpPr>
          <p:nvPr>
            <p:ph type="ctrTitle" idx="4294967295"/>
          </p:nvPr>
        </p:nvSpPr>
        <p:spPr>
          <a:xfrm>
            <a:off x="4560525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icrosoft JhengHei"/>
              <a:buNone/>
            </a:pPr>
            <a:r>
              <a:rPr lang="zh-TW" sz="96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結論</a:t>
            </a:r>
            <a:endParaRPr sz="112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3"/>
          <p:cNvSpPr txBox="1">
            <a:spLocks noGrp="1"/>
          </p:cNvSpPr>
          <p:nvPr>
            <p:ph type="subTitle" idx="4294967295"/>
          </p:nvPr>
        </p:nvSpPr>
        <p:spPr>
          <a:xfrm>
            <a:off x="2713536" y="2105472"/>
            <a:ext cx="18957000" cy="9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BiauKai"/>
              <a:buNone/>
            </a:pPr>
            <a:r>
              <a:rPr lang="zh-TW" sz="5000" b="0" i="0" u="none" strike="noStrike" cap="none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PChome智慧標籤創造全新的商業模式，看中消費者對日常用品的需求提供方便的訂購服務及快速配送服務，和一鍵購買原理不同，更多的是與消費者間的</a:t>
            </a:r>
            <a:r>
              <a:rPr lang="zh-TW" sz="5000" b="0" i="0" u="none" strike="noStrike" cap="none">
                <a:solidFill>
                  <a:srgbClr val="00B0F0"/>
                </a:solidFill>
                <a:latin typeface="BiauKai"/>
                <a:ea typeface="BiauKai"/>
                <a:cs typeface="BiauKai"/>
                <a:sym typeface="BiauKai"/>
              </a:rPr>
              <a:t>專屬優惠互動</a:t>
            </a:r>
            <a:r>
              <a:rPr lang="zh-TW" sz="5000" b="0" i="0" u="none" strike="noStrike" cap="none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，增加兩者間的</a:t>
            </a:r>
            <a:r>
              <a:rPr lang="zh-TW" sz="5000" b="0" i="0" u="sng" strike="noStrike" cap="none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信任</a:t>
            </a:r>
            <a:r>
              <a:rPr lang="zh-TW" sz="5000" b="0" i="0" u="none" strike="noStrike" cap="none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與</a:t>
            </a:r>
            <a:r>
              <a:rPr lang="zh-TW" sz="5000" b="0" i="0" u="sng" strike="noStrike" cap="none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忠誠</a:t>
            </a:r>
            <a:r>
              <a:rPr lang="zh-TW" sz="5000" b="0" i="0" u="none" strike="noStrike" cap="none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。雖然提供了與眾不同的電商型態，但未來勢必有廠商效仿類似的服務，要如何面對同業的挑戰與創新、</a:t>
            </a:r>
            <a:r>
              <a:rPr lang="zh-TW" sz="5000">
                <a:latin typeface="BiauKai"/>
                <a:ea typeface="BiauKai"/>
                <a:cs typeface="BiauKai"/>
                <a:sym typeface="BiauKai"/>
              </a:rPr>
              <a:t>持續</a:t>
            </a:r>
            <a:r>
              <a:rPr lang="zh-TW" sz="5000" b="0" i="0" u="none" strike="noStrike" cap="none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維護自身的服務品質會是PChome未來的挑戰。</a:t>
            </a:r>
            <a:endParaRPr sz="5000" b="0" i="0" u="none" strike="noStrike" cap="none">
              <a:solidFill>
                <a:srgbClr val="000000"/>
              </a:solidFill>
              <a:latin typeface="BiauKai"/>
              <a:ea typeface="BiauKai"/>
              <a:cs typeface="BiauKai"/>
              <a:sym typeface="BiauKa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4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24"/>
          <p:cNvSpPr txBox="1">
            <a:spLocks noGrp="1"/>
          </p:cNvSpPr>
          <p:nvPr>
            <p:ph type="ctrTitle" idx="4294967295"/>
          </p:nvPr>
        </p:nvSpPr>
        <p:spPr>
          <a:xfrm>
            <a:off x="4560525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icrosoft JhengHei"/>
              <a:buNone/>
            </a:pPr>
            <a:r>
              <a:rPr lang="zh-TW" altLang="en-US" sz="9600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工作分配</a:t>
            </a:r>
            <a:endParaRPr sz="11200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755877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3"/>
          <p:cNvSpPr txBox="1">
            <a:spLocks noGrp="1"/>
          </p:cNvSpPr>
          <p:nvPr>
            <p:ph type="subTitle" idx="4294967295"/>
          </p:nvPr>
        </p:nvSpPr>
        <p:spPr>
          <a:xfrm>
            <a:off x="4851399" y="2105400"/>
            <a:ext cx="14681201" cy="9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rmAutofit/>
          </a:bodyPr>
          <a:lstStyle/>
          <a:p>
            <a:r>
              <a:rPr lang="zh-TW" altLang="en-US" dirty="0"/>
              <a:t>許懿傑：公司簡介與歷史、智慧標籤</a:t>
            </a:r>
            <a:endParaRPr lang="zh-TW" altLang="en-US" sz="5400" dirty="0"/>
          </a:p>
          <a:p>
            <a:r>
              <a:rPr lang="zh-TW" altLang="en-US" dirty="0"/>
              <a:t>許瓈云：商業模式</a:t>
            </a:r>
            <a:endParaRPr lang="zh-TW" altLang="en-US" sz="5400" dirty="0"/>
          </a:p>
          <a:p>
            <a:r>
              <a:rPr lang="zh-TW" altLang="en-US" dirty="0"/>
              <a:t>程鉑鈞：合作夥伴</a:t>
            </a:r>
            <a:endParaRPr lang="zh-TW" altLang="en-US" sz="5400" dirty="0"/>
          </a:p>
          <a:p>
            <a:r>
              <a:rPr lang="zh-TW" altLang="en-US" dirty="0"/>
              <a:t>吳柏霖：獲利模式</a:t>
            </a:r>
            <a:endParaRPr lang="zh-TW" altLang="en-US" sz="5400" dirty="0"/>
          </a:p>
          <a:p>
            <a:r>
              <a:rPr lang="zh-TW" altLang="en-US" dirty="0"/>
              <a:t>吳哲宇：問題與建議</a:t>
            </a:r>
            <a:endParaRPr lang="zh-TW" altLang="en-US" sz="5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8912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5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0" name="Google Shape;610;p25"/>
          <p:cNvSpPr txBox="1">
            <a:spLocks noGrp="1"/>
          </p:cNvSpPr>
          <p:nvPr>
            <p:ph type="ctrTitle" idx="4294967295"/>
          </p:nvPr>
        </p:nvSpPr>
        <p:spPr>
          <a:xfrm>
            <a:off x="4560525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Microsoft JhengHei"/>
              <a:buNone/>
            </a:pPr>
            <a:r>
              <a:rPr lang="zh-TW" sz="11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Reference</a:t>
            </a:r>
            <a:endParaRPr sz="112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6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6" name="Google Shape;616;p26"/>
          <p:cNvSpPr txBox="1">
            <a:spLocks noGrp="1"/>
          </p:cNvSpPr>
          <p:nvPr>
            <p:ph type="title"/>
          </p:nvPr>
        </p:nvSpPr>
        <p:spPr>
          <a:xfrm>
            <a:off x="4027234" y="0"/>
            <a:ext cx="15609095" cy="166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80"/>
              <a:buFont typeface="Quattrocento Sans"/>
              <a:buNone/>
            </a:pPr>
            <a:r>
              <a:rPr lang="zh-TW" sz="1008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Reference.1</a:t>
            </a:r>
            <a:endParaRPr sz="1008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7" name="Google Shape;617;p26"/>
          <p:cNvSpPr txBox="1">
            <a:spLocks noGrp="1"/>
          </p:cNvSpPr>
          <p:nvPr>
            <p:ph type="body" idx="1"/>
          </p:nvPr>
        </p:nvSpPr>
        <p:spPr>
          <a:xfrm>
            <a:off x="4387453" y="2230149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611187" lvl="0" indent="-6111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http://innovation.itmonth.org.tw/product_detail.php?pid=3594&amp;uid=1594&amp;year=2018&amp;PHPSESSID=ait842fe1vmnmbfngm0iedaeo4</a:t>
            </a:r>
            <a:endParaRPr/>
          </a:p>
          <a:p>
            <a:pPr marL="611187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https://news.cnyes.com/news/id/4350139</a:t>
            </a:r>
            <a:endParaRPr/>
          </a:p>
          <a:p>
            <a:pPr marL="611187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</a:pPr>
            <a:r>
              <a:rPr lang="zh-TW"/>
              <a:t>https://technews.tw/2018/07/09/pchome-launches-pchome-fastag-in-taiwan/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7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Google Shape;623;p27"/>
          <p:cNvSpPr txBox="1">
            <a:spLocks noGrp="1"/>
          </p:cNvSpPr>
          <p:nvPr>
            <p:ph type="title"/>
          </p:nvPr>
        </p:nvSpPr>
        <p:spPr>
          <a:xfrm>
            <a:off x="4027234" y="0"/>
            <a:ext cx="15609095" cy="166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80"/>
              <a:buFont typeface="Quattrocento Sans"/>
              <a:buNone/>
            </a:pPr>
            <a:r>
              <a:rPr lang="zh-TW" sz="1008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Reference.2</a:t>
            </a:r>
            <a:endParaRPr sz="1008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4" name="Google Shape;624;p27"/>
          <p:cNvSpPr txBox="1"/>
          <p:nvPr/>
        </p:nvSpPr>
        <p:spPr>
          <a:xfrm>
            <a:off x="2743200" y="2078182"/>
            <a:ext cx="21266727" cy="958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經營模式:</a:t>
            </a:r>
            <a:r>
              <a:rPr lang="zh-TW" sz="2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https://ms0488191.pixnet.net/blog/post/140847335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O%抽成圖檔:</a:t>
            </a:r>
            <a:r>
              <a:rPr lang="zh-TW" sz="2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https://www.ydn.com.tw/News/352392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三大獲利模式:</a:t>
            </a:r>
            <a:r>
              <a:rPr lang="zh-TW" sz="2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https://www.bnext.com.tw/article/39315/BN-2016-04-25-111229-195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智慧標籤圖檔:</a:t>
            </a:r>
            <a:r>
              <a:rPr lang="zh-TW" sz="2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https://technews.tw/2018/07/09/pchome-launches-pchome-fastag-in-taiwan/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一掃即購:</a:t>
            </a:r>
            <a:endParaRPr/>
          </a:p>
          <a:p>
            <a:pPr marL="457200" marR="0" lvl="0" indent="-457200" algn="l" rtl="0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https://www.businesstoday.com.tw/article/category/80394/post/201811140036/%E4%B8%80%E6%8E%83%E5%8D%B3%E8%B3%BC%E3%80%80PChome%E6%8B%89%E8%BF%91%E8%88%87%E6%B6%88%E8%B2%BB%E8%80%85%E7%9A%84%E5%BF%83%E7%90%86%E8%B7%9D%E9%9B%A2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https://technews.tw/2018/07/09/pchome-launches-pchome-fastag-in-taiwan/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智慧標籤使用影片:</a:t>
            </a:r>
            <a:r>
              <a:rPr lang="zh-TW" sz="2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http://innovation.itmonth.org.tw/product_detail.php?pid=3594&amp;uid=1594&amp;year=2018&amp;PHPSESSID=ait842fe1vmnmbfngm0iedaeo4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智慧倉儲+智慧標籤:</a:t>
            </a:r>
            <a:r>
              <a:rPr lang="zh-TW" sz="2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https://technews.tw/2018/10/25/pchome-2018-11-11-online-shopping-festival/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https://www.managertoday.com.tw/articles/view/58685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Pi拍錢包圖檔:</a:t>
            </a:r>
            <a:r>
              <a:rPr lang="zh-TW" sz="2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https://web.piapp.com.tw/events-hola/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zh-TW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Pi拍錢包:</a:t>
            </a:r>
            <a:r>
              <a:rPr lang="zh-TW" sz="2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https://technews.tw/2018/10/01/using-piapp-and-picard-on-pchome-24h/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40"/>
              <a:buChar char="•"/>
            </a:pPr>
            <a:r>
              <a:rPr lang="zh-TW" sz="3740">
                <a:latin typeface="Helvetica Neue"/>
                <a:ea typeface="Helvetica Neue"/>
                <a:cs typeface="Helvetica Neue"/>
                <a:sym typeface="Helvetica Neue"/>
              </a:rPr>
              <a:t>https://technews.tw (TechNews 科技新報 )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40"/>
              <a:buChar char="•"/>
            </a:pPr>
            <a:r>
              <a:rPr lang="zh-TW" sz="374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http://innovation.itmonth.org.tw</a:t>
            </a:r>
            <a:r>
              <a:rPr lang="zh-TW" sz="3740">
                <a:latin typeface="Helvetica Neue"/>
                <a:ea typeface="Helvetica Neue"/>
                <a:cs typeface="Helvetica Neue"/>
                <a:sym typeface="Helvetica Neue"/>
              </a:rPr>
              <a:t> (107資訊月)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40"/>
              <a:buChar char="•"/>
            </a:pPr>
            <a:r>
              <a:rPr lang="zh-TW" sz="374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http://www.teema.org.tw</a:t>
            </a:r>
            <a:r>
              <a:rPr lang="zh-TW" sz="3740">
                <a:latin typeface="Helvetica Neue"/>
                <a:ea typeface="Helvetica Neue"/>
                <a:cs typeface="Helvetica Neue"/>
                <a:sym typeface="Helvetica Neue"/>
              </a:rPr>
              <a:t> (台灣區電機電子工業同業公會)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40"/>
              <a:buChar char="•"/>
            </a:pPr>
            <a:r>
              <a:rPr lang="zh-TW" sz="374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https://www.businesstoday.com.tw</a:t>
            </a:r>
            <a:r>
              <a:rPr lang="zh-TW" sz="3740">
                <a:latin typeface="Helvetica Neue"/>
                <a:ea typeface="Helvetica Neue"/>
                <a:cs typeface="Helvetica Neue"/>
                <a:sym typeface="Helvetica Neue"/>
              </a:rPr>
              <a:t> (今周刊)</a:t>
            </a:r>
            <a:endParaRPr/>
          </a:p>
          <a:p>
            <a:pPr marL="457200" lvl="0" indent="-4572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40"/>
              <a:buChar char="•"/>
            </a:pPr>
            <a:r>
              <a:rPr lang="zh-TW" sz="374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http://estock.marbo.com.tw</a:t>
            </a:r>
            <a:r>
              <a:rPr lang="zh-TW" sz="3740">
                <a:latin typeface="Helvetica Neue"/>
                <a:ea typeface="Helvetica Neue"/>
                <a:cs typeface="Helvetica Neue"/>
                <a:sym typeface="Helvetica Neue"/>
              </a:rPr>
              <a:t> (e-STOCK 發財網)</a:t>
            </a:r>
            <a:endParaRPr/>
          </a:p>
          <a:p>
            <a:pPr marL="457200" lvl="0" indent="-219709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40"/>
              <a:buNone/>
            </a:pPr>
            <a:endParaRPr sz="374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7"/>
            </a:endParaRPr>
          </a:p>
          <a:p>
            <a:pPr marL="457200" lvl="0" indent="-457200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40"/>
              <a:buChar char="•"/>
            </a:pPr>
            <a:r>
              <a:rPr lang="zh-TW" sz="374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http://www.teema.org.tw/industry-information-detail.aspx?infoid=26921</a:t>
            </a:r>
            <a:endParaRPr sz="374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19709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40"/>
              <a:buNone/>
            </a:pPr>
            <a:endParaRPr sz="374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57200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40"/>
              <a:buChar char="•"/>
            </a:pPr>
            <a:r>
              <a:rPr lang="zh-TW" sz="374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https://buzzorange.com/techorange/2018/10/18/pchome-lunch/</a:t>
            </a:r>
            <a:endParaRPr sz="374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19709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40"/>
              <a:buNone/>
            </a:pPr>
            <a:endParaRPr sz="374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57200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40"/>
              <a:buChar char="•"/>
            </a:pPr>
            <a:r>
              <a:rPr lang="zh-TW" sz="374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https://money.udn.com/money/story/5710/3905901</a:t>
            </a:r>
            <a:endParaRPr sz="374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219709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40"/>
              <a:buNone/>
            </a:pPr>
            <a:endParaRPr sz="374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p28"/>
          <p:cNvSpPr/>
          <p:nvPr/>
        </p:nvSpPr>
        <p:spPr>
          <a:xfrm>
            <a:off x="-221673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28"/>
          <p:cNvSpPr txBox="1"/>
          <p:nvPr/>
        </p:nvSpPr>
        <p:spPr>
          <a:xfrm>
            <a:off x="3805561" y="0"/>
            <a:ext cx="15609095" cy="166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80"/>
              <a:buFont typeface="Quattrocento Sans"/>
              <a:buNone/>
            </a:pPr>
            <a:r>
              <a:rPr lang="zh-TW" sz="1008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Reference.3</a:t>
            </a:r>
            <a:endParaRPr sz="1008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2" name="Google Shape;632;p28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6C7FF"/>
          </a:solidFill>
          <a:ln w="12700" cap="flat" cmpd="sng">
            <a:solidFill>
              <a:srgbClr val="66C7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4"/>
          <p:cNvSpPr txBox="1">
            <a:spLocks noGrp="1"/>
          </p:cNvSpPr>
          <p:nvPr>
            <p:ph type="ctrTitle" idx="4294967295"/>
          </p:nvPr>
        </p:nvSpPr>
        <p:spPr>
          <a:xfrm>
            <a:off x="4833930" y="4536280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Microsoft JhengHei"/>
              <a:buNone/>
            </a:pPr>
            <a:r>
              <a:rPr lang="zh-TW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Fastag </a:t>
            </a:r>
            <a:r>
              <a:rPr lang="zh-TW" sz="11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產品資料</a:t>
            </a:r>
            <a:endParaRPr sz="112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bf522cd51_0_6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7bf522cd51_0_6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200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Char char="•"/>
            </a:pPr>
            <a:r>
              <a:rPr lang="zh-TW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商店街購物中心:</a:t>
            </a:r>
            <a:endParaRPr lang="en-US" altLang="zh-TW" sz="3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200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Char char="•"/>
            </a:pPr>
            <a:r>
              <a:rPr lang="zh-TW" sz="3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https://www.smartm.com.tw/article/31303733cea3?fbclid=IwAR06lwZh0I9Xk9eaGtTw-LMdmEl3xu7h5ly1VvRQB-1s-XvcWrRw-WKXvOk</a:t>
            </a:r>
            <a:endParaRPr sz="3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altLang="zh-TW" sz="3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3600" dirty="0"/>
              <a:t>自主</a:t>
            </a:r>
            <a:r>
              <a:rPr lang="zh-TW" altLang="en-US" sz="3600" dirty="0"/>
              <a:t>車</a:t>
            </a:r>
            <a:r>
              <a:rPr lang="zh-TW" sz="3600" dirty="0"/>
              <a:t>隊:</a:t>
            </a:r>
            <a:endParaRPr lang="en-US" altLang="zh-TW" sz="3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3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https://today.line.me/tw/pc/article/%E3%80%90%E9%9B%9911%E7%89%A9%E6%B5%812%E3%80%9124H%E5%88%B0%E8%B2%A8%E4%B8%8D%E5%A4%A0%E5%BF%AB%EF%BC%9F%E3%80%80PChome%E5%8A%9B%E6%8B%9A%E9%9B%99%E5%8C%976H%E9%80%81%E9%81%94-1BoKgp</a:t>
            </a:r>
            <a:endParaRPr lang="en-US" altLang="zh-TW" sz="36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3600" u="sng" dirty="0">
              <a:solidFill>
                <a:schemeClr val="hlink"/>
              </a:solidFill>
              <a:latin typeface="Arial"/>
              <a:cs typeface="Arial"/>
              <a:sym typeface="Arial"/>
            </a:endParaRPr>
          </a:p>
          <a:p>
            <a:pPr indent="-381000">
              <a:spcBef>
                <a:spcPts val="0"/>
              </a:spcBef>
              <a:buSzPts val="2400"/>
            </a:pPr>
            <a:r>
              <a:rPr lang="en-US" altLang="zh-TW" sz="3600" dirty="0" err="1"/>
              <a:t>i</a:t>
            </a:r>
            <a:r>
              <a:rPr lang="zh-TW" altLang="en-US" sz="3600" dirty="0"/>
              <a:t>郵箱</a:t>
            </a:r>
            <a:r>
              <a:rPr lang="zh-TW" altLang="zh-TW" sz="3600" dirty="0"/>
              <a:t>:</a:t>
            </a:r>
            <a:endParaRPr lang="en-US" altLang="zh-TW" sz="3600" dirty="0">
              <a:hlinkClick r:id="rId5"/>
            </a:endParaRPr>
          </a:p>
          <a:p>
            <a:pPr lvl="0" indent="-381000">
              <a:spcBef>
                <a:spcPts val="0"/>
              </a:spcBef>
              <a:buSzPts val="2400"/>
            </a:pPr>
            <a:r>
              <a:rPr lang="en-US" altLang="zh-TW" sz="3600" dirty="0">
                <a:hlinkClick r:id="rId5"/>
              </a:rPr>
              <a:t>https://www.bnext.com.tw/article/54547/postoffice-pchome-imailbox</a:t>
            </a:r>
            <a:endParaRPr lang="en-US" altLang="zh-TW" sz="3600" dirty="0"/>
          </a:p>
          <a:p>
            <a:pPr lvl="0" indent="-381000">
              <a:spcBef>
                <a:spcPts val="0"/>
              </a:spcBef>
              <a:buSzPts val="2400"/>
            </a:pPr>
            <a:endParaRPr lang="en-US" sz="3600" dirty="0"/>
          </a:p>
          <a:p>
            <a:pPr lvl="0" indent="-381000">
              <a:spcBef>
                <a:spcPts val="0"/>
              </a:spcBef>
              <a:buSzPts val="2400"/>
            </a:pPr>
            <a:r>
              <a:rPr lang="zh-TW" altLang="en-US" sz="3600" dirty="0"/>
              <a:t>行動支付</a:t>
            </a:r>
            <a:r>
              <a:rPr lang="en-US" altLang="zh-TW" sz="3600" dirty="0"/>
              <a:t>:</a:t>
            </a:r>
            <a:endParaRPr lang="en-US" sz="3600" dirty="0"/>
          </a:p>
          <a:p>
            <a:pPr lvl="0" indent="-381000">
              <a:spcBef>
                <a:spcPts val="0"/>
              </a:spcBef>
              <a:buSzPts val="2400"/>
            </a:pPr>
            <a:r>
              <a:rPr lang="en-US" altLang="zh-TW" sz="3600" dirty="0">
                <a:hlinkClick r:id="rId6"/>
              </a:rPr>
              <a:t>https://technews.tw/2019/03/18/using-jaopay-on-pchome-24h/</a:t>
            </a:r>
            <a:endParaRPr lang="en-US" altLang="zh-TW" sz="3600" dirty="0"/>
          </a:p>
          <a:p>
            <a:pPr lvl="0" indent="-381000">
              <a:spcBef>
                <a:spcPts val="0"/>
              </a:spcBef>
              <a:buSzPts val="2400"/>
            </a:pPr>
            <a:endParaRPr lang="en-US" sz="3600" dirty="0"/>
          </a:p>
          <a:p>
            <a:pPr lvl="0" indent="-381000">
              <a:spcBef>
                <a:spcPts val="0"/>
              </a:spcBef>
              <a:buSzPts val="2400"/>
            </a:pPr>
            <a:r>
              <a:rPr lang="zh-TW" altLang="en-US" sz="3600" dirty="0"/>
              <a:t>日本樂天</a:t>
            </a:r>
            <a:r>
              <a:rPr lang="en-US" altLang="zh-TW" sz="3600" dirty="0"/>
              <a:t>:</a:t>
            </a:r>
          </a:p>
          <a:p>
            <a:pPr lvl="0" indent="-381000">
              <a:spcBef>
                <a:spcPts val="0"/>
              </a:spcBef>
              <a:buSzPts val="2400"/>
            </a:pPr>
            <a:r>
              <a:rPr lang="en-US" altLang="zh-TW" sz="3600" dirty="0">
                <a:hlinkClick r:id="rId7"/>
              </a:rPr>
              <a:t>https://technews.tw/2019/03/14/pchome-and-rakuten-sign-cooperation-agreement-in-taiwan/</a:t>
            </a:r>
            <a:endParaRPr sz="3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endParaRPr lang="en-US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endParaRPr sz="2000" dirty="0"/>
          </a:p>
        </p:txBody>
      </p:sp>
      <p:sp>
        <p:nvSpPr>
          <p:cNvPr id="630" name="Google Shape;630;g7bf522cd51_0_6"/>
          <p:cNvSpPr/>
          <p:nvPr/>
        </p:nvSpPr>
        <p:spPr>
          <a:xfrm>
            <a:off x="-221673" y="0"/>
            <a:ext cx="24384000" cy="15918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g7bf522cd51_0_6"/>
          <p:cNvSpPr txBox="1"/>
          <p:nvPr/>
        </p:nvSpPr>
        <p:spPr>
          <a:xfrm>
            <a:off x="3805561" y="0"/>
            <a:ext cx="156090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80"/>
              <a:buFont typeface="Quattrocento Sans"/>
              <a:buNone/>
            </a:pPr>
            <a:r>
              <a:rPr lang="zh-TW" sz="1008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Reference.</a:t>
            </a:r>
            <a:r>
              <a:rPr lang="zh-TW" sz="1008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8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6057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5"/>
          <p:cNvSpPr txBox="1">
            <a:spLocks noGrp="1"/>
          </p:cNvSpPr>
          <p:nvPr>
            <p:ph type="title"/>
          </p:nvPr>
        </p:nvSpPr>
        <p:spPr>
          <a:xfrm>
            <a:off x="1343891" y="-164591"/>
            <a:ext cx="21031199" cy="1993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智慧標籤</a:t>
            </a:r>
            <a:endParaRPr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34" name="Google Shape;434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53587" y="3381376"/>
            <a:ext cx="13054014" cy="870267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"/>
          <p:cNvSpPr txBox="1"/>
          <p:nvPr/>
        </p:nvSpPr>
        <p:spPr>
          <a:xfrm>
            <a:off x="1846384" y="3381377"/>
            <a:ext cx="6928340" cy="707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以NFC技術推出了智慧標籤 (Fastag)服務，消費者只需要使用具備NFC功能的智慧型手機，並以PChome 24h購物APP感應智慧標籤 ，就可以享有品牌專屬的神祕價格與優惠活動。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"/>
          <p:cNvSpPr/>
          <p:nvPr/>
        </p:nvSpPr>
        <p:spPr>
          <a:xfrm>
            <a:off x="0" y="0"/>
            <a:ext cx="24384001" cy="1591694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"/>
          <p:cNvSpPr txBox="1">
            <a:spLocks noGrp="1"/>
          </p:cNvSpPr>
          <p:nvPr>
            <p:ph type="title"/>
          </p:nvPr>
        </p:nvSpPr>
        <p:spPr>
          <a:xfrm>
            <a:off x="1343891" y="-164591"/>
            <a:ext cx="21031199" cy="1993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icrosoft JhengHei"/>
              <a:buNone/>
            </a:pPr>
            <a:r>
              <a:rPr lang="zh-TW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智慧標籤</a:t>
            </a:r>
            <a:endParaRPr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2" name="Google Shape;44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24171" y="4366800"/>
            <a:ext cx="8050793" cy="507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37244" y="4366800"/>
            <a:ext cx="8050793" cy="507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"/>
          <p:cNvSpPr txBox="1"/>
          <p:nvPr/>
        </p:nvSpPr>
        <p:spPr>
          <a:xfrm>
            <a:off x="8289329" y="2057874"/>
            <a:ext cx="7805342" cy="246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Quattrocento Sans"/>
              <a:buNone/>
            </a:pPr>
            <a:r>
              <a:rPr lang="zh-TW" sz="1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快速買貨</a:t>
            </a:r>
            <a:endParaRPr sz="112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9" name="Google Shape;449;p7"/>
          <p:cNvSpPr txBox="1"/>
          <p:nvPr/>
        </p:nvSpPr>
        <p:spPr>
          <a:xfrm>
            <a:off x="1793279" y="5626574"/>
            <a:ext cx="7805342" cy="246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Quattrocento Sans"/>
              <a:buNone/>
            </a:pPr>
            <a:r>
              <a:rPr lang="zh-TW" sz="1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線下需求</a:t>
            </a:r>
            <a:endParaRPr sz="112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0" name="Google Shape;450;p7"/>
          <p:cNvSpPr txBox="1"/>
          <p:nvPr/>
        </p:nvSpPr>
        <p:spPr>
          <a:xfrm>
            <a:off x="14785380" y="5626574"/>
            <a:ext cx="7805342" cy="246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Quattrocento Sans"/>
              <a:buNone/>
            </a:pPr>
            <a:r>
              <a:rPr lang="zh-TW" sz="1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線上導購</a:t>
            </a:r>
            <a:endParaRPr sz="112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7"/>
          <p:cNvSpPr txBox="1"/>
          <p:nvPr/>
        </p:nvSpPr>
        <p:spPr>
          <a:xfrm>
            <a:off x="8289329" y="9195274"/>
            <a:ext cx="7805342" cy="246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Quattrocento Sans"/>
              <a:buNone/>
            </a:pPr>
            <a:r>
              <a:rPr lang="zh-TW" sz="1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快速到貨</a:t>
            </a:r>
            <a:endParaRPr sz="112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2" name="Google Shape;452;p7"/>
          <p:cNvSpPr txBox="1"/>
          <p:nvPr/>
        </p:nvSpPr>
        <p:spPr>
          <a:xfrm>
            <a:off x="0" y="344898"/>
            <a:ext cx="7805342" cy="246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11200"/>
              <a:buFont typeface="Quattrocento Sans"/>
              <a:buNone/>
            </a:pPr>
            <a:r>
              <a:rPr lang="zh-TW" sz="11200" b="1" i="0" u="none" strike="noStrike" cap="none">
                <a:solidFill>
                  <a:srgbClr val="0079B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目標</a:t>
            </a:r>
            <a:endParaRPr sz="11200" b="1" i="0" u="none" strike="noStrike" cap="none">
              <a:solidFill>
                <a:srgbClr val="0079B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"/>
          <p:cNvSpPr txBox="1"/>
          <p:nvPr/>
        </p:nvSpPr>
        <p:spPr>
          <a:xfrm>
            <a:off x="8289292" y="3597675"/>
            <a:ext cx="78054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Quattrocento Sans"/>
              <a:buNone/>
            </a:pPr>
            <a:r>
              <a:rPr lang="zh-TW" sz="1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補貨快捷</a:t>
            </a:r>
            <a:endParaRPr sz="112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8" name="Google Shape;458;p8"/>
          <p:cNvSpPr txBox="1"/>
          <p:nvPr/>
        </p:nvSpPr>
        <p:spPr>
          <a:xfrm>
            <a:off x="3516717" y="8584650"/>
            <a:ext cx="78054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Quattrocento Sans"/>
              <a:buNone/>
            </a:pPr>
            <a:r>
              <a:rPr lang="zh-TW" sz="1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專屬優惠</a:t>
            </a:r>
            <a:endParaRPr sz="112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9" name="Google Shape;459;p8"/>
          <p:cNvSpPr txBox="1"/>
          <p:nvPr/>
        </p:nvSpPr>
        <p:spPr>
          <a:xfrm>
            <a:off x="13456817" y="8584650"/>
            <a:ext cx="78054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Quattrocento Sans"/>
              <a:buNone/>
            </a:pPr>
            <a:r>
              <a:rPr lang="zh-TW" sz="1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數位應用</a:t>
            </a:r>
            <a:endParaRPr sz="112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0" name="Google Shape;460;p8"/>
          <p:cNvSpPr txBox="1"/>
          <p:nvPr/>
        </p:nvSpPr>
        <p:spPr>
          <a:xfrm>
            <a:off x="0" y="344898"/>
            <a:ext cx="7805342" cy="246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11200"/>
              <a:buFont typeface="Quattrocento Sans"/>
              <a:buNone/>
            </a:pPr>
            <a:r>
              <a:rPr lang="zh-TW" sz="11200" b="1" i="0" u="none" strike="noStrike" cap="none">
                <a:solidFill>
                  <a:srgbClr val="0079B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策略與效果</a:t>
            </a:r>
            <a:endParaRPr sz="11200" b="1" i="0" u="none" strike="noStrike" cap="none">
              <a:solidFill>
                <a:srgbClr val="0079B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66C7FF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9"/>
          <p:cNvSpPr txBox="1">
            <a:spLocks noGrp="1"/>
          </p:cNvSpPr>
          <p:nvPr>
            <p:ph type="ctrTitle" idx="4294967295"/>
          </p:nvPr>
        </p:nvSpPr>
        <p:spPr>
          <a:xfrm>
            <a:off x="4560525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Font typeface="Microsoft JhengHei"/>
              <a:buNone/>
            </a:pPr>
            <a:r>
              <a:rPr lang="zh-TW" sz="11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商業模式</a:t>
            </a:r>
            <a:endParaRPr sz="112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2708</Words>
  <Application>Microsoft Office PowerPoint</Application>
  <PresentationFormat>自訂</PresentationFormat>
  <Paragraphs>179</Paragraphs>
  <Slides>40</Slides>
  <Notes>40</Notes>
  <HiddenSlides>2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40</vt:i4>
      </vt:variant>
    </vt:vector>
  </HeadingPairs>
  <TitlesOfParts>
    <vt:vector size="55" baseType="lpstr">
      <vt:lpstr>Arial</vt:lpstr>
      <vt:lpstr>BiauKai</vt:lpstr>
      <vt:lpstr>Microsoft JhengHei</vt:lpstr>
      <vt:lpstr>Microsoft JhengHei</vt:lpstr>
      <vt:lpstr>Calibri</vt:lpstr>
      <vt:lpstr>Times New Roman</vt:lpstr>
      <vt:lpstr>Noto Sans Symbols</vt:lpstr>
      <vt:lpstr>Quattrocento Sans</vt:lpstr>
      <vt:lpstr>Helvetica Neue</vt:lpstr>
      <vt:lpstr>Helvetica Neue Light</vt:lpstr>
      <vt:lpstr>White</vt:lpstr>
      <vt:lpstr>2_Office 佈景主題</vt:lpstr>
      <vt:lpstr>Office 佈景主題</vt:lpstr>
      <vt:lpstr>1_Office 佈景主題</vt:lpstr>
      <vt:lpstr>3_Office 佈景主題</vt:lpstr>
      <vt:lpstr>PChome 智慧電商   B0544123 許瓈云 B0544136 吳哲宇 B0544219 吳柏霖 B0544255 許懿傑 B0544236 程鉑鈞</vt:lpstr>
      <vt:lpstr>PowerPoint 簡報</vt:lpstr>
      <vt:lpstr>PowerPoint 簡報</vt:lpstr>
      <vt:lpstr>Fastag 產品資料</vt:lpstr>
      <vt:lpstr>智慧標籤</vt:lpstr>
      <vt:lpstr>智慧標籤</vt:lpstr>
      <vt:lpstr>PowerPoint 簡報</vt:lpstr>
      <vt:lpstr>PowerPoint 簡報</vt:lpstr>
      <vt:lpstr>商業模式</vt:lpstr>
      <vt:lpstr>經營模式</vt:lpstr>
      <vt:lpstr>三大獲利模式</vt:lpstr>
      <vt:lpstr>PowerPoint 簡報</vt:lpstr>
      <vt:lpstr>資訊系統</vt:lpstr>
      <vt:lpstr>Pi拍錢包</vt:lpstr>
      <vt:lpstr>智慧倉儲</vt:lpstr>
      <vt:lpstr>網家速配</vt:lpstr>
      <vt:lpstr>合作夥伴</vt:lpstr>
      <vt:lpstr>中華郵政i郵箱</vt:lpstr>
      <vt:lpstr>中華郵政i郵箱</vt:lpstr>
      <vt:lpstr>行動支付</vt:lpstr>
      <vt:lpstr>日本樂天</vt:lpstr>
      <vt:lpstr>獲利方式分析</vt:lpstr>
      <vt:lpstr>獲利狀況</vt:lpstr>
      <vt:lpstr>分析消費資訊</vt:lpstr>
      <vt:lpstr>顧客專屬的優惠</vt:lpstr>
      <vt:lpstr> 未來獲利策略</vt:lpstr>
      <vt:lpstr>獲利隱憂</vt:lpstr>
      <vt:lpstr>問題與建議</vt:lpstr>
      <vt:lpstr>PChome智慧標籤的問題</vt:lpstr>
      <vt:lpstr>PChome智慧標籤的問題</vt:lpstr>
      <vt:lpstr>PChome智慧標籤的問題</vt:lpstr>
      <vt:lpstr>結論</vt:lpstr>
      <vt:lpstr>PowerPoint 簡報</vt:lpstr>
      <vt:lpstr>工作分配</vt:lpstr>
      <vt:lpstr>PowerPoint 簡報</vt:lpstr>
      <vt:lpstr>Reference</vt:lpstr>
      <vt:lpstr>Reference.1</vt:lpstr>
      <vt:lpstr>Reference.2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PChome 公司介紹   B0544123 許瓈云 B0544136 吳哲宇 B0544219 吳柏霖 B0544255 許懿傑 B0544236 程鉑鈞</dc:title>
  <dc:creator>user</dc:creator>
  <cp:lastModifiedBy>懿傑 許</cp:lastModifiedBy>
  <cp:revision>4</cp:revision>
  <dcterms:modified xsi:type="dcterms:W3CDTF">2020-01-02T04:28:23Z</dcterms:modified>
</cp:coreProperties>
</file>